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356" r:id="rId3"/>
    <p:sldId id="355" r:id="rId4"/>
    <p:sldId id="354" r:id="rId5"/>
    <p:sldId id="272" r:id="rId6"/>
    <p:sldId id="351" r:id="rId7"/>
    <p:sldId id="348" r:id="rId8"/>
    <p:sldId id="337" r:id="rId9"/>
    <p:sldId id="353" r:id="rId10"/>
    <p:sldId id="338" r:id="rId11"/>
    <p:sldId id="336" r:id="rId12"/>
    <p:sldId id="327" r:id="rId13"/>
    <p:sldId id="328" r:id="rId14"/>
    <p:sldId id="329" r:id="rId15"/>
    <p:sldId id="330" r:id="rId16"/>
    <p:sldId id="331" r:id="rId17"/>
    <p:sldId id="296" r:id="rId18"/>
    <p:sldId id="332" r:id="rId19"/>
    <p:sldId id="334" r:id="rId20"/>
    <p:sldId id="326" r:id="rId21"/>
    <p:sldId id="284" r:id="rId22"/>
    <p:sldId id="325" r:id="rId23"/>
    <p:sldId id="357" r:id="rId24"/>
    <p:sldId id="343" r:id="rId25"/>
    <p:sldId id="352" r:id="rId26"/>
    <p:sldId id="347" r:id="rId27"/>
    <p:sldId id="344" r:id="rId28"/>
    <p:sldId id="345" r:id="rId29"/>
    <p:sldId id="346" r:id="rId30"/>
    <p:sldId id="305" r:id="rId31"/>
    <p:sldId id="289" r:id="rId32"/>
    <p:sldId id="287" r:id="rId33"/>
    <p:sldId id="33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7C80"/>
    <a:srgbClr val="AEA472"/>
    <a:srgbClr val="000000"/>
    <a:srgbClr val="F28E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274" autoAdjust="0"/>
  </p:normalViewPr>
  <p:slideViewPr>
    <p:cSldViewPr>
      <p:cViewPr varScale="1">
        <p:scale>
          <a:sx n="68" d="100"/>
          <a:sy n="68" d="100"/>
        </p:scale>
        <p:origin x="66" y="7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2-02-07T10:49:01.306"/>
    </inkml:context>
    <inkml:brush xml:id="br0">
      <inkml:brushProperty name="width" value="0.05292" units="cm"/>
      <inkml:brushProperty name="height" value="0.05292" units="cm"/>
      <inkml:brushProperty name="color" value="#FF0000"/>
    </inkml:brush>
  </inkml:definitions>
  <inkml:trace contextRef="#ctx0" brushRef="#br0">19420 860 2505 0,'0'0'55'15,"0"0"11"-15,0 0 2 0,0 0 4 0,0 0-58 0,0 0-14 16,11 0 0-16,0 0 0 0,-1 0 0 0,4 0 0 0,4 0-9 0,-4-6 9 16,4 3-134-16,-4-3-21 0,3 2-4 0,-6-11-786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CC492-2A21-4D00-AA28-9549A913A616}" type="datetimeFigureOut">
              <a:rPr lang="en-SG" smtClean="0"/>
              <a:t>19/9/2023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7BC89-9334-4FDD-BA42-551323CBA62C}" type="slidenum">
              <a:rPr lang="en-SG" smtClean="0"/>
              <a:t>‹#›</a:t>
            </a:fld>
            <a:endParaRPr lang="en-SG"/>
          </a:p>
        </p:txBody>
      </p:sp>
    </p:spTree>
    <p:extLst>
      <p:ext uri="{BB962C8B-B14F-4D97-AF65-F5344CB8AC3E}">
        <p14:creationId xmlns:p14="http://schemas.microsoft.com/office/powerpoint/2010/main" val="4239555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3</a:t>
            </a:fld>
            <a:endParaRPr lang="en-SG"/>
          </a:p>
        </p:txBody>
      </p:sp>
    </p:spTree>
    <p:extLst>
      <p:ext uri="{BB962C8B-B14F-4D97-AF65-F5344CB8AC3E}">
        <p14:creationId xmlns:p14="http://schemas.microsoft.com/office/powerpoint/2010/main" val="3185373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22</a:t>
            </a:fld>
            <a:endParaRPr lang="en-SG"/>
          </a:p>
        </p:txBody>
      </p:sp>
    </p:spTree>
    <p:extLst>
      <p:ext uri="{BB962C8B-B14F-4D97-AF65-F5344CB8AC3E}">
        <p14:creationId xmlns:p14="http://schemas.microsoft.com/office/powerpoint/2010/main" val="3467723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24</a:t>
            </a:fld>
            <a:endParaRPr lang="en-SG"/>
          </a:p>
        </p:txBody>
      </p:sp>
    </p:spTree>
    <p:extLst>
      <p:ext uri="{BB962C8B-B14F-4D97-AF65-F5344CB8AC3E}">
        <p14:creationId xmlns:p14="http://schemas.microsoft.com/office/powerpoint/2010/main" val="409225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25</a:t>
            </a:fld>
            <a:endParaRPr lang="en-SG"/>
          </a:p>
        </p:txBody>
      </p:sp>
    </p:spTree>
    <p:extLst>
      <p:ext uri="{BB962C8B-B14F-4D97-AF65-F5344CB8AC3E}">
        <p14:creationId xmlns:p14="http://schemas.microsoft.com/office/powerpoint/2010/main" val="4277235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27</a:t>
            </a:fld>
            <a:endParaRPr lang="en-SG"/>
          </a:p>
        </p:txBody>
      </p:sp>
    </p:spTree>
    <p:extLst>
      <p:ext uri="{BB962C8B-B14F-4D97-AF65-F5344CB8AC3E}">
        <p14:creationId xmlns:p14="http://schemas.microsoft.com/office/powerpoint/2010/main" val="1311413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28</a:t>
            </a:fld>
            <a:endParaRPr lang="en-SG"/>
          </a:p>
        </p:txBody>
      </p:sp>
    </p:spTree>
    <p:extLst>
      <p:ext uri="{BB962C8B-B14F-4D97-AF65-F5344CB8AC3E}">
        <p14:creationId xmlns:p14="http://schemas.microsoft.com/office/powerpoint/2010/main" val="1601436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29</a:t>
            </a:fld>
            <a:endParaRPr lang="en-SG"/>
          </a:p>
        </p:txBody>
      </p:sp>
    </p:spTree>
    <p:extLst>
      <p:ext uri="{BB962C8B-B14F-4D97-AF65-F5344CB8AC3E}">
        <p14:creationId xmlns:p14="http://schemas.microsoft.com/office/powerpoint/2010/main" val="196062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31</a:t>
            </a:fld>
            <a:endParaRPr lang="en-SG"/>
          </a:p>
        </p:txBody>
      </p:sp>
    </p:spTree>
    <p:extLst>
      <p:ext uri="{BB962C8B-B14F-4D97-AF65-F5344CB8AC3E}">
        <p14:creationId xmlns:p14="http://schemas.microsoft.com/office/powerpoint/2010/main" val="3885608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https://www.hamamatsu.com/jp/en/product/optical-sensors/photodiodes.html</a:t>
            </a:r>
          </a:p>
        </p:txBody>
      </p:sp>
      <p:sp>
        <p:nvSpPr>
          <p:cNvPr id="4" name="Slide Number Placeholder 3"/>
          <p:cNvSpPr>
            <a:spLocks noGrp="1"/>
          </p:cNvSpPr>
          <p:nvPr>
            <p:ph type="sldNum" sz="quarter" idx="10"/>
          </p:nvPr>
        </p:nvSpPr>
        <p:spPr/>
        <p:txBody>
          <a:bodyPr/>
          <a:lstStyle/>
          <a:p>
            <a:fld id="{E4D7BC89-9334-4FDD-BA42-551323CBA62C}" type="slidenum">
              <a:rPr lang="en-SG" smtClean="0"/>
              <a:t>7</a:t>
            </a:fld>
            <a:endParaRPr lang="en-SG"/>
          </a:p>
        </p:txBody>
      </p:sp>
    </p:spTree>
    <p:extLst>
      <p:ext uri="{BB962C8B-B14F-4D97-AF65-F5344CB8AC3E}">
        <p14:creationId xmlns:p14="http://schemas.microsoft.com/office/powerpoint/2010/main" val="224069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8</a:t>
            </a:fld>
            <a:endParaRPr lang="en-SG"/>
          </a:p>
        </p:txBody>
      </p:sp>
    </p:spTree>
    <p:extLst>
      <p:ext uri="{BB962C8B-B14F-4D97-AF65-F5344CB8AC3E}">
        <p14:creationId xmlns:p14="http://schemas.microsoft.com/office/powerpoint/2010/main" val="56698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12</a:t>
            </a:fld>
            <a:endParaRPr lang="en-SG"/>
          </a:p>
        </p:txBody>
      </p:sp>
    </p:spTree>
    <p:extLst>
      <p:ext uri="{BB962C8B-B14F-4D97-AF65-F5344CB8AC3E}">
        <p14:creationId xmlns:p14="http://schemas.microsoft.com/office/powerpoint/2010/main" val="619349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14</a:t>
            </a:fld>
            <a:endParaRPr lang="en-SG"/>
          </a:p>
        </p:txBody>
      </p:sp>
    </p:spTree>
    <p:extLst>
      <p:ext uri="{BB962C8B-B14F-4D97-AF65-F5344CB8AC3E}">
        <p14:creationId xmlns:p14="http://schemas.microsoft.com/office/powerpoint/2010/main" val="1974311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15</a:t>
            </a:fld>
            <a:endParaRPr lang="en-SG"/>
          </a:p>
        </p:txBody>
      </p:sp>
    </p:spTree>
    <p:extLst>
      <p:ext uri="{BB962C8B-B14F-4D97-AF65-F5344CB8AC3E}">
        <p14:creationId xmlns:p14="http://schemas.microsoft.com/office/powerpoint/2010/main" val="1022368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16</a:t>
            </a:fld>
            <a:endParaRPr lang="en-SG"/>
          </a:p>
        </p:txBody>
      </p:sp>
    </p:spTree>
    <p:extLst>
      <p:ext uri="{BB962C8B-B14F-4D97-AF65-F5344CB8AC3E}">
        <p14:creationId xmlns:p14="http://schemas.microsoft.com/office/powerpoint/2010/main" val="1264508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Skip during lecture. Self reading.</a:t>
            </a:r>
          </a:p>
        </p:txBody>
      </p:sp>
      <p:sp>
        <p:nvSpPr>
          <p:cNvPr id="4" name="Slide Number Placeholder 3"/>
          <p:cNvSpPr>
            <a:spLocks noGrp="1"/>
          </p:cNvSpPr>
          <p:nvPr>
            <p:ph type="sldNum" sz="quarter" idx="5"/>
          </p:nvPr>
        </p:nvSpPr>
        <p:spPr/>
        <p:txBody>
          <a:bodyPr/>
          <a:lstStyle/>
          <a:p>
            <a:fld id="{E4D7BC89-9334-4FDD-BA42-551323CBA62C}" type="slidenum">
              <a:rPr lang="en-SG" smtClean="0"/>
              <a:t>17</a:t>
            </a:fld>
            <a:endParaRPr lang="en-SG"/>
          </a:p>
        </p:txBody>
      </p:sp>
    </p:spTree>
    <p:extLst>
      <p:ext uri="{BB962C8B-B14F-4D97-AF65-F5344CB8AC3E}">
        <p14:creationId xmlns:p14="http://schemas.microsoft.com/office/powerpoint/2010/main" val="110420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0" name="Google Shape;49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15EDD17C-F17D-4333-9DE1-DCCA385F18AD}" type="datetime1">
              <a:rPr lang="en-US" smtClean="0"/>
              <a:t>9/19/2023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CF5E4CC8-359A-43EE-921F-B4858CFCDF74}" type="datetime1">
              <a:rPr lang="en-US" smtClean="0"/>
              <a:t>9/19/2023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5547973A-E3A5-44CF-8125-B98D627E4D6E}" type="datetime1">
              <a:rPr lang="en-US" smtClean="0"/>
              <a:t>9/19/2023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4B2244C-F6A7-4506-8421-7A1D80008C6C}" type="datetime1">
              <a:rPr lang="en-US" smtClean="0"/>
              <a:t>9/19/2023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CDCD04-C918-4627-9A4C-26D91F5D47FC}" type="datetime1">
              <a:rPr lang="en-US" smtClean="0"/>
              <a:t>9/19/2023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18E296D5-27AA-41BE-802C-6C70DA0D4AA1}" type="datetime1">
              <a:rPr lang="en-US" smtClean="0"/>
              <a:t>9/19/2023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9D5C4A2C-3E44-4950-A930-18FC9E4B91B9}" type="datetime1">
              <a:rPr lang="en-US" smtClean="0"/>
              <a:t>9/19/2023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45B2C942-2B8F-4257-8B03-2B71861BAA08}" type="datetime1">
              <a:rPr lang="en-US" smtClean="0"/>
              <a:t>9/19/2023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3D1EEA-7A09-428F-B52F-720D71053A2F}" type="datetime1">
              <a:rPr lang="en-US" smtClean="0"/>
              <a:t>9/19/2023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A38C7F-09E3-4838-B624-5C192F418924}" type="datetime1">
              <a:rPr lang="en-US" smtClean="0"/>
              <a:t>9/19/2023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55F889-864D-4741-B6F7-852F9EB658F8}" type="datetime1">
              <a:rPr lang="en-US" smtClean="0"/>
              <a:t>9/19/2023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BD2E2-ED03-4251-BAEB-0452DB93C089}" type="datetime1">
              <a:rPr lang="en-US" smtClean="0"/>
              <a:t>9/19/2023</a:t>
            </a:fld>
            <a:endParaRPr lang="en-SG"/>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1BC99-F884-43C5-B753-915CEB8D5D35}" type="slidenum">
              <a:rPr lang="en-SG" smtClean="0"/>
              <a:pPr/>
              <a:t>‹#›</a:t>
            </a:fld>
            <a:endParaRPr lang="en-SG"/>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ti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ommons.wikimedia.org/wiki/File:Delta_Cephei_lightcurve.jpg" TargetMode="External"/><Relationship Id="rId5" Type="http://schemas.openxmlformats.org/officeDocument/2006/relationships/hyperlink" Target="http://www.spacetelescope.org/images/opo1115c/" TargetMode="Externa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hyperlink" Target="https://articles.adsabs.harvard.edu/full/1912HarCi.173....1L/0000001.000.html?high=4dea8c437115295"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hyperlink" Target="https://articles.adsabs.harvard.edu/full/1912HarCi.173....1L/0000001.000.html?high=4dea8c437115295" TargetMode="External"/><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sahubble.org/images/heic1611a/"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400.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hyperlink" Target="https://news.mit.edu/2010/explained-doppler-0803"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7" Type="http://schemas.openxmlformats.org/officeDocument/2006/relationships/image" Target="../media/image59.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image" Target="../media/image4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www.hamamatsu.com/jp/en/product/optical-sensors/photodiodes.html" TargetMode="External"/><Relationship Id="rId3" Type="http://schemas.openxmlformats.org/officeDocument/2006/relationships/image" Target="../media/image8.png"/><Relationship Id="rId7" Type="http://schemas.openxmlformats.org/officeDocument/2006/relationships/image" Target="../media/image10.jpeg"/><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2.jpeg"/><Relationship Id="rId5" Type="http://schemas.openxmlformats.org/officeDocument/2006/relationships/hyperlink" Target="https://www.amnh.org/shelf-life/time-travel-to-a-star" TargetMode="External"/><Relationship Id="rId10" Type="http://schemas.openxmlformats.org/officeDocument/2006/relationships/hyperlink" Target="https://en.wikipedia.org/wiki/Photomultiplier_tube#/media/File:PhotoMultiplierTubeAndScintillator.svg" TargetMode="External"/><Relationship Id="rId4" Type="http://schemas.openxmlformats.org/officeDocument/2006/relationships/hyperlink" Target="https://hea-www.harvard.edu/~fine/Observatory/mfleming.html" TargetMode="External"/><Relationship Id="rId9" Type="http://schemas.openxmlformats.org/officeDocument/2006/relationships/hyperlink" Target="https://www.sciencephoto.com/media/615536/view/photomultiplier-tub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44F09D-CDB9-4F90-A77B-34E2BE0B8D58}"/>
              </a:ext>
            </a:extLst>
          </p:cNvPr>
          <p:cNvSpPr>
            <a:spLocks noGrp="1"/>
          </p:cNvSpPr>
          <p:nvPr>
            <p:ph type="ctrTitle"/>
          </p:nvPr>
        </p:nvSpPr>
        <p:spPr>
          <a:xfrm>
            <a:off x="551384" y="2130426"/>
            <a:ext cx="11161240" cy="1470025"/>
          </a:xfrm>
        </p:spPr>
        <p:txBody>
          <a:bodyPr>
            <a:normAutofit/>
          </a:bodyPr>
          <a:lstStyle/>
          <a:p>
            <a:r>
              <a:rPr lang="en-SG" dirty="0">
                <a:solidFill>
                  <a:schemeClr val="tx1">
                    <a:lumMod val="65000"/>
                    <a:lumOff val="35000"/>
                  </a:schemeClr>
                </a:solidFill>
              </a:rPr>
              <a:t>SP3176 The Universe </a:t>
            </a:r>
            <a:br>
              <a:rPr lang="en-SG" dirty="0"/>
            </a:br>
            <a:r>
              <a:rPr lang="en-SG" dirty="0">
                <a:solidFill>
                  <a:schemeClr val="accent1"/>
                </a:solidFill>
              </a:rPr>
              <a:t>Chapter 5: Through the looking glass</a:t>
            </a:r>
          </a:p>
        </p:txBody>
      </p:sp>
      <p:sp>
        <p:nvSpPr>
          <p:cNvPr id="7" name="Subtitle 6">
            <a:extLst>
              <a:ext uri="{FF2B5EF4-FFF2-40B4-BE49-F238E27FC236}">
                <a16:creationId xmlns:a16="http://schemas.microsoft.com/office/drawing/2014/main" id="{B3428DA7-5A78-4EA8-A00F-185747477369}"/>
              </a:ext>
            </a:extLst>
          </p:cNvPr>
          <p:cNvSpPr>
            <a:spLocks noGrp="1"/>
          </p:cNvSpPr>
          <p:nvPr>
            <p:ph type="subTitle" idx="1"/>
          </p:nvPr>
        </p:nvSpPr>
        <p:spPr>
          <a:xfrm>
            <a:off x="1828800" y="4581128"/>
            <a:ext cx="8534400" cy="1057672"/>
          </a:xfrm>
        </p:spPr>
        <p:txBody>
          <a:bodyPr/>
          <a:lstStyle/>
          <a:p>
            <a:r>
              <a:rPr lang="en-SG" dirty="0"/>
              <a:t>Lim Zhi Han</a:t>
            </a:r>
          </a:p>
        </p:txBody>
      </p:sp>
      <p:pic>
        <p:nvPicPr>
          <p:cNvPr id="4" name="Picture 3">
            <a:extLst>
              <a:ext uri="{FF2B5EF4-FFF2-40B4-BE49-F238E27FC236}">
                <a16:creationId xmlns:a16="http://schemas.microsoft.com/office/drawing/2014/main" id="{56AFDF87-2687-4210-9E99-FF606F23F5DA}"/>
              </a:ext>
            </a:extLst>
          </p:cNvPr>
          <p:cNvPicPr>
            <a:picLocks noChangeAspect="1"/>
          </p:cNvPicPr>
          <p:nvPr/>
        </p:nvPicPr>
        <p:blipFill>
          <a:blip r:embed="rId2" cstate="print"/>
          <a:stretch>
            <a:fillRect/>
          </a:stretch>
        </p:blipFill>
        <p:spPr>
          <a:xfrm>
            <a:off x="9912424" y="260648"/>
            <a:ext cx="1971637" cy="779074"/>
          </a:xfrm>
          <a:prstGeom prst="rect">
            <a:avLst/>
          </a:prstGeom>
        </p:spPr>
      </p:pic>
      <p:pic>
        <p:nvPicPr>
          <p:cNvPr id="6" name="Picture 5" descr="nus logo.jpg">
            <a:extLst>
              <a:ext uri="{FF2B5EF4-FFF2-40B4-BE49-F238E27FC236}">
                <a16:creationId xmlns:a16="http://schemas.microsoft.com/office/drawing/2014/main" id="{0E5BC8BF-DB49-4FBF-A3EF-1CF1F0C2925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307938" y="260648"/>
            <a:ext cx="1842811" cy="8718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B30F-E132-4B54-B021-0E628616D414}"/>
              </a:ext>
            </a:extLst>
          </p:cNvPr>
          <p:cNvSpPr>
            <a:spLocks noGrp="1"/>
          </p:cNvSpPr>
          <p:nvPr>
            <p:ph type="title"/>
          </p:nvPr>
        </p:nvSpPr>
        <p:spPr/>
        <p:txBody>
          <a:bodyPr>
            <a:normAutofit/>
          </a:bodyPr>
          <a:lstStyle/>
          <a:p>
            <a:pPr algn="l"/>
            <a:r>
              <a:rPr lang="en-SG" sz="4400" dirty="0">
                <a:solidFill>
                  <a:schemeClr val="tx1">
                    <a:lumMod val="65000"/>
                    <a:lumOff val="35000"/>
                  </a:schemeClr>
                </a:solidFill>
              </a:rPr>
              <a:t>Establish a </a:t>
            </a:r>
            <a:r>
              <a:rPr lang="en-SG" sz="4400" dirty="0">
                <a:solidFill>
                  <a:schemeClr val="accent1"/>
                </a:solidFill>
              </a:rPr>
              <a:t>point of reference</a:t>
            </a:r>
          </a:p>
        </p:txBody>
      </p:sp>
      <p:sp>
        <p:nvSpPr>
          <p:cNvPr id="3" name="Content Placeholder 2">
            <a:extLst>
              <a:ext uri="{FF2B5EF4-FFF2-40B4-BE49-F238E27FC236}">
                <a16:creationId xmlns:a16="http://schemas.microsoft.com/office/drawing/2014/main" id="{9F9099C1-B15C-4882-A908-30D5CCBF2355}"/>
              </a:ext>
            </a:extLst>
          </p:cNvPr>
          <p:cNvSpPr>
            <a:spLocks noGrp="1"/>
          </p:cNvSpPr>
          <p:nvPr>
            <p:ph idx="1"/>
          </p:nvPr>
        </p:nvSpPr>
        <p:spPr>
          <a:xfrm>
            <a:off x="609600" y="1744217"/>
            <a:ext cx="10972800" cy="1015663"/>
          </a:xfrm>
        </p:spPr>
        <p:txBody>
          <a:bodyPr>
            <a:normAutofit/>
          </a:bodyPr>
          <a:lstStyle/>
          <a:p>
            <a:pPr marL="0" indent="0">
              <a:buNone/>
            </a:pPr>
            <a:r>
              <a:rPr lang="en-SG" sz="2700" dirty="0">
                <a:solidFill>
                  <a:schemeClr val="tx1">
                    <a:lumMod val="65000"/>
                    <a:lumOff val="35000"/>
                  </a:schemeClr>
                </a:solidFill>
              </a:rPr>
              <a:t>If we can put all stars at the same distance away from us, we can compare their </a:t>
            </a:r>
            <a:r>
              <a:rPr lang="en-SG" sz="2700" dirty="0">
                <a:solidFill>
                  <a:schemeClr val="accent6"/>
                </a:solidFill>
              </a:rPr>
              <a:t>intrinsic brightness</a:t>
            </a:r>
            <a:r>
              <a:rPr lang="en-SG" sz="2700" dirty="0">
                <a:solidFill>
                  <a:schemeClr val="tx1">
                    <a:lumMod val="50000"/>
                    <a:lumOff val="50000"/>
                  </a:schemeClr>
                </a:solidFill>
              </a:rPr>
              <a:t>. </a:t>
            </a:r>
          </a:p>
        </p:txBody>
      </p:sp>
      <p:sp>
        <p:nvSpPr>
          <p:cNvPr id="4" name="Slide Number Placeholder 3">
            <a:extLst>
              <a:ext uri="{FF2B5EF4-FFF2-40B4-BE49-F238E27FC236}">
                <a16:creationId xmlns:a16="http://schemas.microsoft.com/office/drawing/2014/main" id="{0AA7BBAE-0228-41C1-B174-E7A3A8D1C92C}"/>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10</a:t>
            </a:fld>
            <a:endParaRPr lang="en-SG">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607DA02-0168-4B83-91BB-84644910ACA3}"/>
                  </a:ext>
                </a:extLst>
              </p:cNvPr>
              <p:cNvSpPr txBox="1">
                <a:spLocks/>
              </p:cNvSpPr>
              <p:nvPr/>
            </p:nvSpPr>
            <p:spPr>
              <a:xfrm>
                <a:off x="628970" y="3162017"/>
                <a:ext cx="10972800" cy="8206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tabLst>
                    <a:tab pos="4484688" algn="l"/>
                  </a:tabLst>
                </a:pPr>
                <a:r>
                  <a:rPr lang="en-SG" sz="2700" dirty="0">
                    <a:solidFill>
                      <a:schemeClr val="tx1">
                        <a:lumMod val="65000"/>
                        <a:lumOff val="35000"/>
                      </a:schemeClr>
                    </a:solidFill>
                  </a:rPr>
                  <a:t>Absolute magnitude of brightness </a:t>
                </a:r>
                <a14:m>
                  <m:oMath xmlns:m="http://schemas.openxmlformats.org/officeDocument/2006/math">
                    <m:r>
                      <a:rPr lang="en-SG" sz="2700" b="0" i="1" smtClean="0">
                        <a:solidFill>
                          <a:schemeClr val="accent6"/>
                        </a:solidFill>
                        <a:latin typeface="Cambria Math" panose="02040503050406030204" pitchFamily="18" charset="0"/>
                      </a:rPr>
                      <m:t>𝑀</m:t>
                    </m:r>
                  </m:oMath>
                </a14:m>
                <a:r>
                  <a:rPr lang="en-SG" sz="2700" dirty="0">
                    <a:solidFill>
                      <a:schemeClr val="tx1">
                        <a:lumMod val="65000"/>
                        <a:lumOff val="35000"/>
                      </a:schemeClr>
                    </a:solidFill>
                  </a:rPr>
                  <a:t>: The apparent magnitude as if the star is </a:t>
                </a:r>
                <a:r>
                  <a:rPr lang="en-SG" sz="2700" dirty="0">
                    <a:solidFill>
                      <a:schemeClr val="accent1"/>
                    </a:solidFill>
                  </a:rPr>
                  <a:t>10 pc </a:t>
                </a:r>
                <a:r>
                  <a:rPr lang="en-SG" sz="2700" dirty="0">
                    <a:solidFill>
                      <a:schemeClr val="tx1">
                        <a:lumMod val="65000"/>
                        <a:lumOff val="35000"/>
                      </a:schemeClr>
                    </a:solidFill>
                  </a:rPr>
                  <a:t>away from us. </a:t>
                </a:r>
              </a:p>
            </p:txBody>
          </p:sp>
        </mc:Choice>
        <mc:Fallback xmlns="">
          <p:sp>
            <p:nvSpPr>
              <p:cNvPr id="6" name="Content Placeholder 2">
                <a:extLst>
                  <a:ext uri="{FF2B5EF4-FFF2-40B4-BE49-F238E27FC236}">
                    <a16:creationId xmlns:a16="http://schemas.microsoft.com/office/drawing/2014/main" id="{3607DA02-0168-4B83-91BB-84644910ACA3}"/>
                  </a:ext>
                </a:extLst>
              </p:cNvPr>
              <p:cNvSpPr txBox="1">
                <a:spLocks noRot="1" noChangeAspect="1" noMove="1" noResize="1" noEditPoints="1" noAdjustHandles="1" noChangeArrowheads="1" noChangeShapeType="1" noTextEdit="1"/>
              </p:cNvSpPr>
              <p:nvPr/>
            </p:nvSpPr>
            <p:spPr>
              <a:xfrm>
                <a:off x="628970" y="3162017"/>
                <a:ext cx="10972800" cy="820687"/>
              </a:xfrm>
              <a:prstGeom prst="rect">
                <a:avLst/>
              </a:prstGeom>
              <a:blipFill>
                <a:blip r:embed="rId2"/>
                <a:stretch>
                  <a:fillRect l="-1056" t="-6716" r="-1333" b="-3134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27F3E1-D5CC-4D20-B8B2-A3B279665435}"/>
                  </a:ext>
                </a:extLst>
              </p:cNvPr>
              <p:cNvSpPr txBox="1"/>
              <p:nvPr/>
            </p:nvSpPr>
            <p:spPr>
              <a:xfrm>
                <a:off x="3826618" y="4098121"/>
                <a:ext cx="3082895" cy="86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2300" b="0" i="1" smtClean="0">
                              <a:solidFill>
                                <a:schemeClr val="tx1">
                                  <a:lumMod val="65000"/>
                                  <a:lumOff val="35000"/>
                                </a:schemeClr>
                              </a:solidFill>
                              <a:latin typeface="Cambria Math" panose="02040503050406030204" pitchFamily="18" charset="0"/>
                            </a:rPr>
                          </m:ctrlPr>
                        </m:sSupPr>
                        <m:e>
                          <m:r>
                            <a:rPr lang="en-SG" sz="2300" b="0" i="1" smtClean="0">
                              <a:solidFill>
                                <a:schemeClr val="tx1">
                                  <a:lumMod val="65000"/>
                                  <a:lumOff val="35000"/>
                                </a:schemeClr>
                              </a:solidFill>
                              <a:latin typeface="Cambria Math" panose="02040503050406030204" pitchFamily="18" charset="0"/>
                            </a:rPr>
                            <m:t>100</m:t>
                          </m:r>
                        </m:e>
                        <m:sup>
                          <m:r>
                            <a:rPr lang="en-SG" sz="2300" b="0" i="1" smtClean="0">
                              <a:solidFill>
                                <a:schemeClr val="tx1">
                                  <a:lumMod val="65000"/>
                                  <a:lumOff val="35000"/>
                                </a:schemeClr>
                              </a:solidFill>
                              <a:latin typeface="Cambria Math" panose="02040503050406030204" pitchFamily="18" charset="0"/>
                            </a:rPr>
                            <m:t>(</m:t>
                          </m:r>
                          <m:r>
                            <a:rPr lang="en-SG" sz="2300" b="0" i="1" smtClean="0">
                              <a:solidFill>
                                <a:schemeClr val="tx1">
                                  <a:lumMod val="65000"/>
                                  <a:lumOff val="35000"/>
                                </a:schemeClr>
                              </a:solidFill>
                              <a:latin typeface="Cambria Math" panose="02040503050406030204" pitchFamily="18" charset="0"/>
                            </a:rPr>
                            <m:t>𝑚</m:t>
                          </m:r>
                          <m:r>
                            <a:rPr lang="en-SG" sz="2300" b="0" i="1" smtClean="0">
                              <a:solidFill>
                                <a:schemeClr val="tx1">
                                  <a:lumMod val="65000"/>
                                  <a:lumOff val="35000"/>
                                </a:schemeClr>
                              </a:solidFill>
                              <a:latin typeface="Cambria Math" panose="02040503050406030204" pitchFamily="18" charset="0"/>
                            </a:rPr>
                            <m:t>−</m:t>
                          </m:r>
                          <m:r>
                            <a:rPr lang="en-SG" sz="2300" b="0" i="1" smtClean="0">
                              <a:solidFill>
                                <a:schemeClr val="accent6"/>
                              </a:solidFill>
                              <a:latin typeface="Cambria Math" panose="02040503050406030204" pitchFamily="18" charset="0"/>
                            </a:rPr>
                            <m:t>𝑀</m:t>
                          </m:r>
                          <m:r>
                            <a:rPr lang="en-SG" sz="2300" b="0" i="1" smtClean="0">
                              <a:solidFill>
                                <a:schemeClr val="tx1">
                                  <a:lumMod val="65000"/>
                                  <a:lumOff val="35000"/>
                                </a:schemeClr>
                              </a:solidFill>
                              <a:latin typeface="Cambria Math" panose="02040503050406030204" pitchFamily="18" charset="0"/>
                            </a:rPr>
                            <m:t>)/5</m:t>
                          </m:r>
                        </m:sup>
                      </m:sSup>
                      <m:r>
                        <a:rPr lang="en-SG" sz="2300" b="0" i="1" smtClean="0">
                          <a:solidFill>
                            <a:schemeClr val="tx1">
                              <a:lumMod val="65000"/>
                              <a:lumOff val="35000"/>
                            </a:schemeClr>
                          </a:solidFill>
                          <a:latin typeface="Cambria Math" panose="02040503050406030204" pitchFamily="18" charset="0"/>
                        </a:rPr>
                        <m:t>=</m:t>
                      </m:r>
                      <m:sSup>
                        <m:sSupPr>
                          <m:ctrlPr>
                            <a:rPr lang="en-SG" sz="2300" b="0" i="1" smtClean="0">
                              <a:solidFill>
                                <a:schemeClr val="tx1">
                                  <a:lumMod val="65000"/>
                                  <a:lumOff val="35000"/>
                                </a:schemeClr>
                              </a:solidFill>
                              <a:latin typeface="Cambria Math" panose="02040503050406030204" pitchFamily="18" charset="0"/>
                            </a:rPr>
                          </m:ctrlPr>
                        </m:sSupPr>
                        <m:e>
                          <m:d>
                            <m:dPr>
                              <m:ctrlPr>
                                <a:rPr lang="en-SG" sz="2300" b="0" i="1" smtClean="0">
                                  <a:solidFill>
                                    <a:schemeClr val="tx1">
                                      <a:lumMod val="65000"/>
                                      <a:lumOff val="35000"/>
                                    </a:schemeClr>
                                  </a:solidFill>
                                  <a:latin typeface="Cambria Math" panose="02040503050406030204" pitchFamily="18" charset="0"/>
                                </a:rPr>
                              </m:ctrlPr>
                            </m:dPr>
                            <m:e>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𝑑</m:t>
                                  </m:r>
                                </m:num>
                                <m:den>
                                  <m:r>
                                    <a:rPr lang="en-SG" sz="2300" b="0" i="1" smtClean="0">
                                      <a:solidFill>
                                        <a:schemeClr val="accent1"/>
                                      </a:solidFill>
                                      <a:latin typeface="Cambria Math" panose="02040503050406030204" pitchFamily="18" charset="0"/>
                                    </a:rPr>
                                    <m:t>10 </m:t>
                                  </m:r>
                                  <m:r>
                                    <m:rPr>
                                      <m:sty m:val="p"/>
                                    </m:rPr>
                                    <a:rPr lang="en-SG" sz="2300" b="0" i="0" smtClean="0">
                                      <a:solidFill>
                                        <a:schemeClr val="accent1"/>
                                      </a:solidFill>
                                      <a:latin typeface="Cambria Math" panose="02040503050406030204" pitchFamily="18" charset="0"/>
                                    </a:rPr>
                                    <m:t>pc</m:t>
                                  </m:r>
                                </m:den>
                              </m:f>
                            </m:e>
                          </m:d>
                        </m:e>
                        <m:sup>
                          <m:r>
                            <a:rPr lang="en-SG" sz="2300" b="0" i="1" smtClean="0">
                              <a:solidFill>
                                <a:schemeClr val="tx1">
                                  <a:lumMod val="65000"/>
                                  <a:lumOff val="35000"/>
                                </a:schemeClr>
                              </a:solidFill>
                              <a:latin typeface="Cambria Math" panose="02040503050406030204" pitchFamily="18" charset="0"/>
                            </a:rPr>
                            <m:t>2</m:t>
                          </m:r>
                        </m:sup>
                      </m:sSup>
                    </m:oMath>
                  </m:oMathPara>
                </a14:m>
                <a:endParaRPr lang="en-SG" sz="2300" dirty="0">
                  <a:solidFill>
                    <a:schemeClr val="tx1">
                      <a:lumMod val="65000"/>
                      <a:lumOff val="35000"/>
                    </a:schemeClr>
                  </a:solidFill>
                </a:endParaRPr>
              </a:p>
            </p:txBody>
          </p:sp>
        </mc:Choice>
        <mc:Fallback xmlns="">
          <p:sp>
            <p:nvSpPr>
              <p:cNvPr id="7" name="TextBox 6">
                <a:extLst>
                  <a:ext uri="{FF2B5EF4-FFF2-40B4-BE49-F238E27FC236}">
                    <a16:creationId xmlns:a16="http://schemas.microsoft.com/office/drawing/2014/main" id="{D027F3E1-D5CC-4D20-B8B2-A3B279665435}"/>
                  </a:ext>
                </a:extLst>
              </p:cNvPr>
              <p:cNvSpPr txBox="1">
                <a:spLocks noRot="1" noChangeAspect="1" noMove="1" noResize="1" noEditPoints="1" noAdjustHandles="1" noChangeArrowheads="1" noChangeShapeType="1" noTextEdit="1"/>
              </p:cNvSpPr>
              <p:nvPr/>
            </p:nvSpPr>
            <p:spPr>
              <a:xfrm>
                <a:off x="3826618" y="4098121"/>
                <a:ext cx="3082895" cy="865173"/>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56502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6425-2C60-4725-9FC1-6D6189699083}"/>
              </a:ext>
            </a:extLst>
          </p:cNvPr>
          <p:cNvSpPr>
            <a:spLocks noGrp="1"/>
          </p:cNvSpPr>
          <p:nvPr>
            <p:ph type="title"/>
          </p:nvPr>
        </p:nvSpPr>
        <p:spPr>
          <a:xfrm>
            <a:off x="609600" y="301307"/>
            <a:ext cx="10972800" cy="1143000"/>
          </a:xfrm>
        </p:spPr>
        <p:txBody>
          <a:bodyPr/>
          <a:lstStyle/>
          <a:p>
            <a:endParaRPr lang="en-SG"/>
          </a:p>
        </p:txBody>
      </p:sp>
      <p:sp>
        <p:nvSpPr>
          <p:cNvPr id="3" name="Content Placeholder 2">
            <a:extLst>
              <a:ext uri="{FF2B5EF4-FFF2-40B4-BE49-F238E27FC236}">
                <a16:creationId xmlns:a16="http://schemas.microsoft.com/office/drawing/2014/main" id="{84605A66-DE98-4E18-955B-E6AFB4709180}"/>
              </a:ext>
            </a:extLst>
          </p:cNvPr>
          <p:cNvSpPr>
            <a:spLocks noGrp="1"/>
          </p:cNvSpPr>
          <p:nvPr>
            <p:ph idx="1"/>
          </p:nvPr>
        </p:nvSpPr>
        <p:spPr>
          <a:xfrm>
            <a:off x="609600" y="1626870"/>
            <a:ext cx="10972800" cy="4525963"/>
          </a:xfrm>
        </p:spPr>
        <p:txBody>
          <a:bodyPr/>
          <a:lstStyle/>
          <a:p>
            <a:endParaRPr lang="en-SG" dirty="0"/>
          </a:p>
        </p:txBody>
      </p:sp>
      <p:sp>
        <p:nvSpPr>
          <p:cNvPr id="4" name="Slide Number Placeholder 3">
            <a:extLst>
              <a:ext uri="{FF2B5EF4-FFF2-40B4-BE49-F238E27FC236}">
                <a16:creationId xmlns:a16="http://schemas.microsoft.com/office/drawing/2014/main" id="{997A75D2-F959-4161-9DA9-73E0E330A34E}"/>
              </a:ext>
            </a:extLst>
          </p:cNvPr>
          <p:cNvSpPr>
            <a:spLocks noGrp="1"/>
          </p:cNvSpPr>
          <p:nvPr>
            <p:ph type="sldNum" sz="quarter" idx="12"/>
          </p:nvPr>
        </p:nvSpPr>
        <p:spPr>
          <a:xfrm>
            <a:off x="8737600" y="6383020"/>
            <a:ext cx="2844800" cy="365125"/>
          </a:xfrm>
        </p:spPr>
        <p:txBody>
          <a:bodyPr/>
          <a:lstStyle/>
          <a:p>
            <a:fld id="{7081BC99-F884-43C5-B753-915CEB8D5D35}" type="slidenum">
              <a:rPr lang="en-SG" smtClean="0"/>
              <a:pPr/>
              <a:t>11</a:t>
            </a:fld>
            <a:endParaRPr lang="en-SG"/>
          </a:p>
        </p:txBody>
      </p:sp>
      <p:pic>
        <p:nvPicPr>
          <p:cNvPr id="5" name="Picture 3" descr="C:\Users\matlzh\Documents\My Dropbox\The Universe\The Universe Lecture notes\Figures\2002_01_01_ORION_Worig.jpg">
            <a:extLst>
              <a:ext uri="{FF2B5EF4-FFF2-40B4-BE49-F238E27FC236}">
                <a16:creationId xmlns:a16="http://schemas.microsoft.com/office/drawing/2014/main" id="{E9D9D92F-A7F2-469E-BA16-A4251C50CD8A}"/>
              </a:ext>
            </a:extLst>
          </p:cNvPr>
          <p:cNvPicPr>
            <a:picLocks noChangeAspect="1" noChangeArrowheads="1"/>
          </p:cNvPicPr>
          <p:nvPr/>
        </p:nvPicPr>
        <p:blipFill rotWithShape="1">
          <a:blip r:embed="rId2" cstate="print"/>
          <a:srcRect l="33008" t="5005" r="28238" b="409"/>
          <a:stretch/>
        </p:blipFill>
        <p:spPr bwMode="auto">
          <a:xfrm rot="16200000">
            <a:off x="2594991" y="-2733080"/>
            <a:ext cx="6858001" cy="12327162"/>
          </a:xfrm>
          <a:prstGeom prst="rect">
            <a:avLst/>
          </a:prstGeom>
          <a:noFill/>
        </p:spPr>
      </p:pic>
      <p:sp>
        <p:nvSpPr>
          <p:cNvPr id="8" name="TextBox 7">
            <a:extLst>
              <a:ext uri="{FF2B5EF4-FFF2-40B4-BE49-F238E27FC236}">
                <a16:creationId xmlns:a16="http://schemas.microsoft.com/office/drawing/2014/main" id="{94036FFC-F3DE-4A84-B8C9-7B58FB1F8813}"/>
              </a:ext>
            </a:extLst>
          </p:cNvPr>
          <p:cNvSpPr txBox="1"/>
          <p:nvPr/>
        </p:nvSpPr>
        <p:spPr>
          <a:xfrm>
            <a:off x="1703512" y="5182804"/>
            <a:ext cx="1368152" cy="369332"/>
          </a:xfrm>
          <a:prstGeom prst="rect">
            <a:avLst/>
          </a:prstGeom>
          <a:noFill/>
        </p:spPr>
        <p:txBody>
          <a:bodyPr wrap="square" rtlCol="0">
            <a:spAutoFit/>
          </a:bodyPr>
          <a:lstStyle/>
          <a:p>
            <a:pPr algn="ctr"/>
            <a:r>
              <a:rPr lang="en-US" b="1" dirty="0">
                <a:solidFill>
                  <a:schemeClr val="bg1"/>
                </a:solidFill>
              </a:rPr>
              <a:t>Betelgeuse</a:t>
            </a:r>
          </a:p>
        </p:txBody>
      </p:sp>
      <p:sp>
        <p:nvSpPr>
          <p:cNvPr id="9" name="Rectangle 8">
            <a:extLst>
              <a:ext uri="{FF2B5EF4-FFF2-40B4-BE49-F238E27FC236}">
                <a16:creationId xmlns:a16="http://schemas.microsoft.com/office/drawing/2014/main" id="{270729F8-8AE3-4C5F-9E82-E21B46185C9E}"/>
              </a:ext>
            </a:extLst>
          </p:cNvPr>
          <p:cNvSpPr/>
          <p:nvPr/>
        </p:nvSpPr>
        <p:spPr>
          <a:xfrm>
            <a:off x="1847528" y="5471893"/>
            <a:ext cx="1151277" cy="923330"/>
          </a:xfrm>
          <a:prstGeom prst="rect">
            <a:avLst/>
          </a:prstGeom>
        </p:spPr>
        <p:txBody>
          <a:bodyPr wrap="none">
            <a:spAutoFit/>
          </a:bodyPr>
          <a:lstStyle/>
          <a:p>
            <a:r>
              <a:rPr lang="en-US" b="1" i="1" dirty="0">
                <a:solidFill>
                  <a:schemeClr val="bg1"/>
                </a:solidFill>
              </a:rPr>
              <a:t>m</a:t>
            </a:r>
            <a:r>
              <a:rPr lang="en-US" b="1" dirty="0">
                <a:solidFill>
                  <a:schemeClr val="bg1"/>
                </a:solidFill>
              </a:rPr>
              <a:t> = 0.87</a:t>
            </a:r>
          </a:p>
          <a:p>
            <a:r>
              <a:rPr lang="en-US" b="1" i="1" dirty="0">
                <a:solidFill>
                  <a:schemeClr val="bg1"/>
                </a:solidFill>
              </a:rPr>
              <a:t>M</a:t>
            </a:r>
            <a:r>
              <a:rPr lang="en-US" b="1" dirty="0">
                <a:solidFill>
                  <a:schemeClr val="bg1"/>
                </a:solidFill>
              </a:rPr>
              <a:t> = -5.47</a:t>
            </a:r>
          </a:p>
          <a:p>
            <a:r>
              <a:rPr lang="en-US" b="1" i="1" dirty="0">
                <a:solidFill>
                  <a:schemeClr val="bg1"/>
                </a:solidFill>
              </a:rPr>
              <a:t>d</a:t>
            </a:r>
            <a:r>
              <a:rPr lang="en-US" b="1" dirty="0">
                <a:solidFill>
                  <a:schemeClr val="bg1"/>
                </a:solidFill>
              </a:rPr>
              <a:t> = 153 pc</a:t>
            </a:r>
          </a:p>
        </p:txBody>
      </p:sp>
      <p:sp>
        <p:nvSpPr>
          <p:cNvPr id="11" name="TextBox 10">
            <a:extLst>
              <a:ext uri="{FF2B5EF4-FFF2-40B4-BE49-F238E27FC236}">
                <a16:creationId xmlns:a16="http://schemas.microsoft.com/office/drawing/2014/main" id="{4545E4F7-64FA-43BA-AE2D-DBEF965AFDFE}"/>
              </a:ext>
            </a:extLst>
          </p:cNvPr>
          <p:cNvSpPr txBox="1"/>
          <p:nvPr/>
        </p:nvSpPr>
        <p:spPr>
          <a:xfrm>
            <a:off x="9912424" y="719365"/>
            <a:ext cx="1368152" cy="369332"/>
          </a:xfrm>
          <a:prstGeom prst="rect">
            <a:avLst/>
          </a:prstGeom>
          <a:noFill/>
        </p:spPr>
        <p:txBody>
          <a:bodyPr wrap="square" rtlCol="0">
            <a:spAutoFit/>
          </a:bodyPr>
          <a:lstStyle/>
          <a:p>
            <a:pPr algn="ctr"/>
            <a:r>
              <a:rPr lang="en-US" b="1" dirty="0" err="1">
                <a:solidFill>
                  <a:schemeClr val="bg1"/>
                </a:solidFill>
              </a:rPr>
              <a:t>Rigel</a:t>
            </a:r>
            <a:endParaRPr lang="en-US" b="1" dirty="0">
              <a:solidFill>
                <a:schemeClr val="bg1"/>
              </a:solidFill>
            </a:endParaRPr>
          </a:p>
        </p:txBody>
      </p:sp>
      <p:sp>
        <p:nvSpPr>
          <p:cNvPr id="17" name="Rectangle 16">
            <a:extLst>
              <a:ext uri="{FF2B5EF4-FFF2-40B4-BE49-F238E27FC236}">
                <a16:creationId xmlns:a16="http://schemas.microsoft.com/office/drawing/2014/main" id="{9760660F-BBA6-4450-BCAA-8D76088D7476}"/>
              </a:ext>
            </a:extLst>
          </p:cNvPr>
          <p:cNvSpPr/>
          <p:nvPr/>
        </p:nvSpPr>
        <p:spPr>
          <a:xfrm>
            <a:off x="10272464" y="1026447"/>
            <a:ext cx="1151277" cy="923330"/>
          </a:xfrm>
          <a:prstGeom prst="rect">
            <a:avLst/>
          </a:prstGeom>
        </p:spPr>
        <p:txBody>
          <a:bodyPr wrap="none">
            <a:spAutoFit/>
          </a:bodyPr>
          <a:lstStyle/>
          <a:p>
            <a:r>
              <a:rPr lang="en-US" b="1" i="1" dirty="0">
                <a:solidFill>
                  <a:schemeClr val="bg1"/>
                </a:solidFill>
              </a:rPr>
              <a:t>m</a:t>
            </a:r>
            <a:r>
              <a:rPr lang="en-US" b="1" dirty="0">
                <a:solidFill>
                  <a:schemeClr val="bg1"/>
                </a:solidFill>
              </a:rPr>
              <a:t> = 0.15</a:t>
            </a:r>
          </a:p>
          <a:p>
            <a:r>
              <a:rPr lang="en-US" b="1" i="1" dirty="0">
                <a:solidFill>
                  <a:schemeClr val="bg1"/>
                </a:solidFill>
              </a:rPr>
              <a:t>M</a:t>
            </a:r>
            <a:r>
              <a:rPr lang="en-US" b="1" dirty="0">
                <a:solidFill>
                  <a:schemeClr val="bg1"/>
                </a:solidFill>
              </a:rPr>
              <a:t> = -6.96</a:t>
            </a:r>
          </a:p>
          <a:p>
            <a:r>
              <a:rPr lang="en-US" b="1" i="1" dirty="0">
                <a:solidFill>
                  <a:schemeClr val="bg1"/>
                </a:solidFill>
              </a:rPr>
              <a:t>d</a:t>
            </a:r>
            <a:r>
              <a:rPr lang="en-US" b="1" dirty="0">
                <a:solidFill>
                  <a:schemeClr val="bg1"/>
                </a:solidFill>
              </a:rPr>
              <a:t> = 264 pc</a:t>
            </a:r>
          </a:p>
        </p:txBody>
      </p:sp>
      <p:sp>
        <p:nvSpPr>
          <p:cNvPr id="18" name="Rectangle 17">
            <a:extLst>
              <a:ext uri="{FF2B5EF4-FFF2-40B4-BE49-F238E27FC236}">
                <a16:creationId xmlns:a16="http://schemas.microsoft.com/office/drawing/2014/main" id="{98FC4563-D535-472D-819E-DD74A005CB27}"/>
              </a:ext>
            </a:extLst>
          </p:cNvPr>
          <p:cNvSpPr/>
          <p:nvPr/>
        </p:nvSpPr>
        <p:spPr>
          <a:xfrm>
            <a:off x="2639616" y="1871493"/>
            <a:ext cx="1212191" cy="1200329"/>
          </a:xfrm>
          <a:prstGeom prst="rect">
            <a:avLst/>
          </a:prstGeom>
        </p:spPr>
        <p:txBody>
          <a:bodyPr wrap="none">
            <a:spAutoFit/>
          </a:bodyPr>
          <a:lstStyle/>
          <a:p>
            <a:r>
              <a:rPr lang="en-US" b="1" dirty="0">
                <a:solidFill>
                  <a:schemeClr val="bg1"/>
                </a:solidFill>
              </a:rPr>
              <a:t>Bellatrix</a:t>
            </a:r>
          </a:p>
          <a:p>
            <a:r>
              <a:rPr lang="en-US" b="1" i="1" dirty="0">
                <a:solidFill>
                  <a:schemeClr val="bg1"/>
                </a:solidFill>
              </a:rPr>
              <a:t>m</a:t>
            </a:r>
            <a:r>
              <a:rPr lang="en-US" b="1" dirty="0">
                <a:solidFill>
                  <a:schemeClr val="bg1"/>
                </a:solidFill>
              </a:rPr>
              <a:t> = 1.60</a:t>
            </a:r>
          </a:p>
          <a:p>
            <a:r>
              <a:rPr lang="en-US" b="1" i="1" dirty="0">
                <a:solidFill>
                  <a:schemeClr val="bg1"/>
                </a:solidFill>
              </a:rPr>
              <a:t>M</a:t>
            </a:r>
            <a:r>
              <a:rPr lang="en-US" b="1" dirty="0">
                <a:solidFill>
                  <a:schemeClr val="bg1"/>
                </a:solidFill>
              </a:rPr>
              <a:t> = -2.84</a:t>
            </a:r>
          </a:p>
          <a:p>
            <a:r>
              <a:rPr lang="en-US" b="1" i="1" dirty="0">
                <a:solidFill>
                  <a:schemeClr val="bg1"/>
                </a:solidFill>
              </a:rPr>
              <a:t>d</a:t>
            </a:r>
            <a:r>
              <a:rPr lang="en-US" b="1" dirty="0">
                <a:solidFill>
                  <a:schemeClr val="bg1"/>
                </a:solidFill>
              </a:rPr>
              <a:t> = 77.3 pc</a:t>
            </a:r>
          </a:p>
        </p:txBody>
      </p:sp>
      <p:sp>
        <p:nvSpPr>
          <p:cNvPr id="19" name="Rectangle 18">
            <a:extLst>
              <a:ext uri="{FF2B5EF4-FFF2-40B4-BE49-F238E27FC236}">
                <a16:creationId xmlns:a16="http://schemas.microsoft.com/office/drawing/2014/main" id="{6D757094-9AD1-4425-AC58-0C53D228A98C}"/>
              </a:ext>
            </a:extLst>
          </p:cNvPr>
          <p:cNvSpPr/>
          <p:nvPr/>
        </p:nvSpPr>
        <p:spPr>
          <a:xfrm>
            <a:off x="10704512" y="4487588"/>
            <a:ext cx="1151277" cy="1200329"/>
          </a:xfrm>
          <a:prstGeom prst="rect">
            <a:avLst/>
          </a:prstGeom>
        </p:spPr>
        <p:txBody>
          <a:bodyPr wrap="none">
            <a:spAutoFit/>
          </a:bodyPr>
          <a:lstStyle/>
          <a:p>
            <a:r>
              <a:rPr lang="en-US" b="1" dirty="0">
                <a:solidFill>
                  <a:schemeClr val="bg1"/>
                </a:solidFill>
              </a:rPr>
              <a:t>Saiph</a:t>
            </a:r>
          </a:p>
          <a:p>
            <a:r>
              <a:rPr lang="en-US" b="1" i="1" dirty="0">
                <a:solidFill>
                  <a:schemeClr val="bg1"/>
                </a:solidFill>
              </a:rPr>
              <a:t>m</a:t>
            </a:r>
            <a:r>
              <a:rPr lang="en-US" b="1" dirty="0">
                <a:solidFill>
                  <a:schemeClr val="bg1"/>
                </a:solidFill>
              </a:rPr>
              <a:t> = 2.05</a:t>
            </a:r>
          </a:p>
          <a:p>
            <a:r>
              <a:rPr lang="en-US" b="1" i="1" dirty="0">
                <a:solidFill>
                  <a:schemeClr val="bg1"/>
                </a:solidFill>
              </a:rPr>
              <a:t>M</a:t>
            </a:r>
            <a:r>
              <a:rPr lang="en-US" b="1" dirty="0">
                <a:solidFill>
                  <a:schemeClr val="bg1"/>
                </a:solidFill>
              </a:rPr>
              <a:t> = -4.44</a:t>
            </a:r>
          </a:p>
          <a:p>
            <a:r>
              <a:rPr lang="en-US" b="1" i="1" dirty="0">
                <a:solidFill>
                  <a:schemeClr val="bg1"/>
                </a:solidFill>
              </a:rPr>
              <a:t>d</a:t>
            </a:r>
            <a:r>
              <a:rPr lang="en-US" b="1" dirty="0">
                <a:solidFill>
                  <a:schemeClr val="bg1"/>
                </a:solidFill>
              </a:rPr>
              <a:t> = 199 pc</a:t>
            </a:r>
          </a:p>
        </p:txBody>
      </p:sp>
      <p:sp>
        <p:nvSpPr>
          <p:cNvPr id="20" name="Rectangle 19">
            <a:extLst>
              <a:ext uri="{FF2B5EF4-FFF2-40B4-BE49-F238E27FC236}">
                <a16:creationId xmlns:a16="http://schemas.microsoft.com/office/drawing/2014/main" id="{FF222B7B-E411-4220-A961-5335E2B8A658}"/>
              </a:ext>
            </a:extLst>
          </p:cNvPr>
          <p:cNvSpPr/>
          <p:nvPr/>
        </p:nvSpPr>
        <p:spPr>
          <a:xfrm>
            <a:off x="6023992" y="2159525"/>
            <a:ext cx="3511894" cy="369332"/>
          </a:xfrm>
          <a:prstGeom prst="rect">
            <a:avLst/>
          </a:prstGeom>
        </p:spPr>
        <p:txBody>
          <a:bodyPr wrap="square">
            <a:spAutoFit/>
          </a:bodyPr>
          <a:lstStyle/>
          <a:p>
            <a:r>
              <a:rPr lang="en-US" b="1" i="1" dirty="0">
                <a:solidFill>
                  <a:schemeClr val="bg1"/>
                </a:solidFill>
              </a:rPr>
              <a:t>m</a:t>
            </a:r>
            <a:r>
              <a:rPr lang="en-US" b="1" dirty="0">
                <a:solidFill>
                  <a:schemeClr val="bg1"/>
                </a:solidFill>
              </a:rPr>
              <a:t> = 2.4, </a:t>
            </a:r>
            <a:r>
              <a:rPr lang="en-US" b="1" i="1" dirty="0">
                <a:solidFill>
                  <a:schemeClr val="bg1"/>
                </a:solidFill>
              </a:rPr>
              <a:t>M</a:t>
            </a:r>
            <a:r>
              <a:rPr lang="en-US" b="1" dirty="0">
                <a:solidFill>
                  <a:schemeClr val="bg1"/>
                </a:solidFill>
              </a:rPr>
              <a:t> = -4.84 , </a:t>
            </a:r>
            <a:r>
              <a:rPr lang="en-US" b="1" i="1" dirty="0">
                <a:solidFill>
                  <a:schemeClr val="bg1"/>
                </a:solidFill>
              </a:rPr>
              <a:t>d</a:t>
            </a:r>
            <a:r>
              <a:rPr lang="en-US" b="1" dirty="0">
                <a:solidFill>
                  <a:schemeClr val="bg1"/>
                </a:solidFill>
              </a:rPr>
              <a:t> = 281 pc</a:t>
            </a:r>
          </a:p>
        </p:txBody>
      </p:sp>
      <p:sp>
        <p:nvSpPr>
          <p:cNvPr id="21" name="Rectangle 20">
            <a:extLst>
              <a:ext uri="{FF2B5EF4-FFF2-40B4-BE49-F238E27FC236}">
                <a16:creationId xmlns:a16="http://schemas.microsoft.com/office/drawing/2014/main" id="{133D9804-E6E2-49DA-B815-9784C68A0717}"/>
              </a:ext>
            </a:extLst>
          </p:cNvPr>
          <p:cNvSpPr/>
          <p:nvPr/>
        </p:nvSpPr>
        <p:spPr>
          <a:xfrm>
            <a:off x="3431704" y="3157816"/>
            <a:ext cx="3511894" cy="646331"/>
          </a:xfrm>
          <a:prstGeom prst="rect">
            <a:avLst/>
          </a:prstGeom>
        </p:spPr>
        <p:txBody>
          <a:bodyPr wrap="square">
            <a:spAutoFit/>
          </a:bodyPr>
          <a:lstStyle/>
          <a:p>
            <a:pPr algn="r"/>
            <a:r>
              <a:rPr lang="en-US" b="1" dirty="0">
                <a:solidFill>
                  <a:schemeClr val="bg1"/>
                </a:solidFill>
              </a:rPr>
              <a:t>Alnilam</a:t>
            </a:r>
          </a:p>
          <a:p>
            <a:pPr algn="r"/>
            <a:r>
              <a:rPr lang="en-US" b="1" i="1" dirty="0">
                <a:solidFill>
                  <a:schemeClr val="bg1"/>
                </a:solidFill>
              </a:rPr>
              <a:t>m</a:t>
            </a:r>
            <a:r>
              <a:rPr lang="en-US" b="1" dirty="0">
                <a:solidFill>
                  <a:schemeClr val="bg1"/>
                </a:solidFill>
              </a:rPr>
              <a:t> = 1.65, </a:t>
            </a:r>
            <a:r>
              <a:rPr lang="en-US" b="1" i="1" dirty="0">
                <a:solidFill>
                  <a:schemeClr val="bg1"/>
                </a:solidFill>
              </a:rPr>
              <a:t>M</a:t>
            </a:r>
            <a:r>
              <a:rPr lang="en-US" b="1" dirty="0">
                <a:solidFill>
                  <a:schemeClr val="bg1"/>
                </a:solidFill>
              </a:rPr>
              <a:t> = -7.26, </a:t>
            </a:r>
            <a:r>
              <a:rPr lang="en-US" b="1" i="1" dirty="0">
                <a:solidFill>
                  <a:schemeClr val="bg1"/>
                </a:solidFill>
              </a:rPr>
              <a:t>d</a:t>
            </a:r>
            <a:r>
              <a:rPr lang="en-US" b="1" dirty="0">
                <a:solidFill>
                  <a:schemeClr val="bg1"/>
                </a:solidFill>
              </a:rPr>
              <a:t> = 605 pc</a:t>
            </a:r>
          </a:p>
        </p:txBody>
      </p:sp>
      <p:sp>
        <p:nvSpPr>
          <p:cNvPr id="22" name="Rectangle 21">
            <a:extLst>
              <a:ext uri="{FF2B5EF4-FFF2-40B4-BE49-F238E27FC236}">
                <a16:creationId xmlns:a16="http://schemas.microsoft.com/office/drawing/2014/main" id="{14AFAB13-6857-48E7-A959-FDCA54B8BECC}"/>
              </a:ext>
            </a:extLst>
          </p:cNvPr>
          <p:cNvSpPr/>
          <p:nvPr/>
        </p:nvSpPr>
        <p:spPr>
          <a:xfrm>
            <a:off x="7120610" y="3887717"/>
            <a:ext cx="3511894" cy="646331"/>
          </a:xfrm>
          <a:prstGeom prst="rect">
            <a:avLst/>
          </a:prstGeom>
        </p:spPr>
        <p:txBody>
          <a:bodyPr wrap="square">
            <a:spAutoFit/>
          </a:bodyPr>
          <a:lstStyle/>
          <a:p>
            <a:r>
              <a:rPr lang="en-US" b="1" dirty="0" err="1">
                <a:solidFill>
                  <a:schemeClr val="bg1"/>
                </a:solidFill>
              </a:rPr>
              <a:t>Alnitak</a:t>
            </a:r>
            <a:endParaRPr lang="en-US" b="1" dirty="0">
              <a:solidFill>
                <a:schemeClr val="bg1"/>
              </a:solidFill>
            </a:endParaRPr>
          </a:p>
          <a:p>
            <a:r>
              <a:rPr lang="en-US" b="1" i="1" dirty="0">
                <a:solidFill>
                  <a:schemeClr val="bg1"/>
                </a:solidFill>
              </a:rPr>
              <a:t>m</a:t>
            </a:r>
            <a:r>
              <a:rPr lang="en-US" b="1" dirty="0">
                <a:solidFill>
                  <a:schemeClr val="bg1"/>
                </a:solidFill>
              </a:rPr>
              <a:t> = 1.85, </a:t>
            </a:r>
            <a:r>
              <a:rPr lang="en-US" b="1" i="1" dirty="0">
                <a:solidFill>
                  <a:schemeClr val="bg1"/>
                </a:solidFill>
              </a:rPr>
              <a:t>M</a:t>
            </a:r>
            <a:r>
              <a:rPr lang="en-US" b="1" dirty="0">
                <a:solidFill>
                  <a:schemeClr val="bg1"/>
                </a:solidFill>
              </a:rPr>
              <a:t> = -5.15 , </a:t>
            </a:r>
            <a:r>
              <a:rPr lang="en-US" b="1" i="1" dirty="0">
                <a:solidFill>
                  <a:schemeClr val="bg1"/>
                </a:solidFill>
              </a:rPr>
              <a:t>d</a:t>
            </a:r>
            <a:r>
              <a:rPr lang="en-US" b="1" dirty="0">
                <a:solidFill>
                  <a:schemeClr val="bg1"/>
                </a:solidFill>
              </a:rPr>
              <a:t> = 251 pc</a:t>
            </a:r>
          </a:p>
        </p:txBody>
      </p:sp>
      <p:sp>
        <p:nvSpPr>
          <p:cNvPr id="23" name="Rectangle 22">
            <a:extLst>
              <a:ext uri="{FF2B5EF4-FFF2-40B4-BE49-F238E27FC236}">
                <a16:creationId xmlns:a16="http://schemas.microsoft.com/office/drawing/2014/main" id="{B1E3AB24-9B88-4633-848B-E5B7B432BF5A}"/>
              </a:ext>
            </a:extLst>
          </p:cNvPr>
          <p:cNvSpPr/>
          <p:nvPr/>
        </p:nvSpPr>
        <p:spPr>
          <a:xfrm>
            <a:off x="6026543" y="2452657"/>
            <a:ext cx="3320481" cy="369332"/>
          </a:xfrm>
          <a:prstGeom prst="rect">
            <a:avLst/>
          </a:prstGeom>
        </p:spPr>
        <p:txBody>
          <a:bodyPr wrap="square">
            <a:spAutoFit/>
          </a:bodyPr>
          <a:lstStyle/>
          <a:p>
            <a:r>
              <a:rPr lang="en-US" b="1" dirty="0">
                <a:solidFill>
                  <a:schemeClr val="bg1"/>
                </a:solidFill>
              </a:rPr>
              <a:t>Mintaka</a:t>
            </a:r>
          </a:p>
        </p:txBody>
      </p:sp>
      <p:sp>
        <p:nvSpPr>
          <p:cNvPr id="25" name="Rectangle 24">
            <a:extLst>
              <a:ext uri="{FF2B5EF4-FFF2-40B4-BE49-F238E27FC236}">
                <a16:creationId xmlns:a16="http://schemas.microsoft.com/office/drawing/2014/main" id="{37257367-77C6-451A-ADBA-7FCDAE042626}"/>
              </a:ext>
            </a:extLst>
          </p:cNvPr>
          <p:cNvSpPr/>
          <p:nvPr/>
        </p:nvSpPr>
        <p:spPr>
          <a:xfrm>
            <a:off x="8544272" y="2840364"/>
            <a:ext cx="3320481" cy="369332"/>
          </a:xfrm>
          <a:prstGeom prst="rect">
            <a:avLst/>
          </a:prstGeom>
        </p:spPr>
        <p:txBody>
          <a:bodyPr wrap="square">
            <a:spAutoFit/>
          </a:bodyPr>
          <a:lstStyle/>
          <a:p>
            <a:r>
              <a:rPr lang="en-US" b="1" dirty="0">
                <a:solidFill>
                  <a:schemeClr val="bg1"/>
                </a:solidFill>
              </a:rPr>
              <a:t>M42 Orion Nebula</a:t>
            </a:r>
          </a:p>
        </p:txBody>
      </p:sp>
      <p:sp>
        <p:nvSpPr>
          <p:cNvPr id="26" name="Rectangle 25">
            <a:extLst>
              <a:ext uri="{FF2B5EF4-FFF2-40B4-BE49-F238E27FC236}">
                <a16:creationId xmlns:a16="http://schemas.microsoft.com/office/drawing/2014/main" id="{0C47763C-D66C-4C02-9252-8A9590FB86D9}"/>
              </a:ext>
            </a:extLst>
          </p:cNvPr>
          <p:cNvSpPr/>
          <p:nvPr/>
        </p:nvSpPr>
        <p:spPr>
          <a:xfrm>
            <a:off x="9624392" y="6395223"/>
            <a:ext cx="2664296" cy="369332"/>
          </a:xfrm>
          <a:prstGeom prst="rect">
            <a:avLst/>
          </a:prstGeom>
        </p:spPr>
        <p:txBody>
          <a:bodyPr wrap="square">
            <a:spAutoFit/>
          </a:bodyPr>
          <a:lstStyle/>
          <a:p>
            <a:r>
              <a:rPr lang="en-US" b="1" dirty="0">
                <a:solidFill>
                  <a:srgbClr val="FF7C80"/>
                </a:solidFill>
              </a:rPr>
              <a:t>Image credit: Remus CJ</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5DCC81-CB2C-4864-AB47-0C351C5042D9}"/>
                  </a:ext>
                </a:extLst>
              </p:cNvPr>
              <p:cNvSpPr txBox="1"/>
              <p:nvPr/>
            </p:nvSpPr>
            <p:spPr>
              <a:xfrm>
                <a:off x="0" y="118744"/>
                <a:ext cx="4147546" cy="1166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3100" b="0" i="1" smtClean="0">
                              <a:solidFill>
                                <a:schemeClr val="accent5">
                                  <a:lumMod val="20000"/>
                                  <a:lumOff val="80000"/>
                                </a:schemeClr>
                              </a:solidFill>
                              <a:latin typeface="Cambria Math" panose="02040503050406030204" pitchFamily="18" charset="0"/>
                            </a:rPr>
                          </m:ctrlPr>
                        </m:sSupPr>
                        <m:e>
                          <m:r>
                            <a:rPr lang="en-SG" sz="3100" b="0" i="1" smtClean="0">
                              <a:solidFill>
                                <a:schemeClr val="accent5">
                                  <a:lumMod val="20000"/>
                                  <a:lumOff val="80000"/>
                                </a:schemeClr>
                              </a:solidFill>
                              <a:latin typeface="Cambria Math" panose="02040503050406030204" pitchFamily="18" charset="0"/>
                            </a:rPr>
                            <m:t>100</m:t>
                          </m:r>
                        </m:e>
                        <m:sup>
                          <m:r>
                            <a:rPr lang="en-SG" sz="3100" b="0" i="1" smtClean="0">
                              <a:solidFill>
                                <a:schemeClr val="accent5">
                                  <a:lumMod val="20000"/>
                                  <a:lumOff val="80000"/>
                                </a:schemeClr>
                              </a:solidFill>
                              <a:latin typeface="Cambria Math" panose="02040503050406030204" pitchFamily="18" charset="0"/>
                            </a:rPr>
                            <m:t>(</m:t>
                          </m:r>
                          <m:r>
                            <a:rPr lang="en-SG" sz="3100" b="0" i="1" smtClean="0">
                              <a:solidFill>
                                <a:schemeClr val="accent5">
                                  <a:lumMod val="20000"/>
                                  <a:lumOff val="80000"/>
                                </a:schemeClr>
                              </a:solidFill>
                              <a:latin typeface="Cambria Math" panose="02040503050406030204" pitchFamily="18" charset="0"/>
                            </a:rPr>
                            <m:t>𝑚</m:t>
                          </m:r>
                          <m:r>
                            <a:rPr lang="en-SG" sz="3100" b="0" i="1" smtClean="0">
                              <a:solidFill>
                                <a:schemeClr val="accent5">
                                  <a:lumMod val="20000"/>
                                  <a:lumOff val="80000"/>
                                </a:schemeClr>
                              </a:solidFill>
                              <a:latin typeface="Cambria Math" panose="02040503050406030204" pitchFamily="18" charset="0"/>
                            </a:rPr>
                            <m:t>−</m:t>
                          </m:r>
                          <m:r>
                            <a:rPr lang="en-SG" sz="3100" b="0" i="1" smtClean="0">
                              <a:solidFill>
                                <a:schemeClr val="accent5">
                                  <a:lumMod val="20000"/>
                                  <a:lumOff val="80000"/>
                                </a:schemeClr>
                              </a:solidFill>
                              <a:latin typeface="Cambria Math" panose="02040503050406030204" pitchFamily="18" charset="0"/>
                            </a:rPr>
                            <m:t>𝑀</m:t>
                          </m:r>
                          <m:r>
                            <a:rPr lang="en-SG" sz="3100" b="0" i="1" smtClean="0">
                              <a:solidFill>
                                <a:schemeClr val="accent5">
                                  <a:lumMod val="20000"/>
                                  <a:lumOff val="80000"/>
                                </a:schemeClr>
                              </a:solidFill>
                              <a:latin typeface="Cambria Math" panose="02040503050406030204" pitchFamily="18" charset="0"/>
                            </a:rPr>
                            <m:t>)/5</m:t>
                          </m:r>
                        </m:sup>
                      </m:sSup>
                      <m:r>
                        <a:rPr lang="en-SG" sz="3100" b="0" i="1" smtClean="0">
                          <a:solidFill>
                            <a:schemeClr val="accent5">
                              <a:lumMod val="20000"/>
                              <a:lumOff val="80000"/>
                            </a:schemeClr>
                          </a:solidFill>
                          <a:latin typeface="Cambria Math" panose="02040503050406030204" pitchFamily="18" charset="0"/>
                        </a:rPr>
                        <m:t>=</m:t>
                      </m:r>
                      <m:sSup>
                        <m:sSupPr>
                          <m:ctrlPr>
                            <a:rPr lang="en-SG" sz="3100" b="0" i="1" smtClean="0">
                              <a:solidFill>
                                <a:schemeClr val="accent5">
                                  <a:lumMod val="20000"/>
                                  <a:lumOff val="80000"/>
                                </a:schemeClr>
                              </a:solidFill>
                              <a:latin typeface="Cambria Math" panose="02040503050406030204" pitchFamily="18" charset="0"/>
                            </a:rPr>
                          </m:ctrlPr>
                        </m:sSupPr>
                        <m:e>
                          <m:d>
                            <m:dPr>
                              <m:ctrlPr>
                                <a:rPr lang="en-SG" sz="3100" b="0" i="1" smtClean="0">
                                  <a:solidFill>
                                    <a:schemeClr val="accent5">
                                      <a:lumMod val="20000"/>
                                      <a:lumOff val="80000"/>
                                    </a:schemeClr>
                                  </a:solidFill>
                                  <a:latin typeface="Cambria Math" panose="02040503050406030204" pitchFamily="18" charset="0"/>
                                </a:rPr>
                              </m:ctrlPr>
                            </m:dPr>
                            <m:e>
                              <m:f>
                                <m:fPr>
                                  <m:ctrlPr>
                                    <a:rPr lang="en-SG" sz="3100" b="0" i="1" smtClean="0">
                                      <a:solidFill>
                                        <a:schemeClr val="accent5">
                                          <a:lumMod val="20000"/>
                                          <a:lumOff val="80000"/>
                                        </a:schemeClr>
                                      </a:solidFill>
                                      <a:latin typeface="Cambria Math" panose="02040503050406030204" pitchFamily="18" charset="0"/>
                                    </a:rPr>
                                  </m:ctrlPr>
                                </m:fPr>
                                <m:num>
                                  <m:r>
                                    <a:rPr lang="en-SG" sz="3100" b="0" i="1" smtClean="0">
                                      <a:solidFill>
                                        <a:schemeClr val="accent5">
                                          <a:lumMod val="20000"/>
                                          <a:lumOff val="80000"/>
                                        </a:schemeClr>
                                      </a:solidFill>
                                      <a:latin typeface="Cambria Math" panose="02040503050406030204" pitchFamily="18" charset="0"/>
                                    </a:rPr>
                                    <m:t>𝑑</m:t>
                                  </m:r>
                                </m:num>
                                <m:den>
                                  <m:r>
                                    <a:rPr lang="en-SG" sz="3100" b="0" i="1" smtClean="0">
                                      <a:solidFill>
                                        <a:schemeClr val="accent5">
                                          <a:lumMod val="20000"/>
                                          <a:lumOff val="80000"/>
                                        </a:schemeClr>
                                      </a:solidFill>
                                      <a:latin typeface="Cambria Math" panose="02040503050406030204" pitchFamily="18" charset="0"/>
                                    </a:rPr>
                                    <m:t>10 </m:t>
                                  </m:r>
                                  <m:r>
                                    <m:rPr>
                                      <m:sty m:val="p"/>
                                    </m:rPr>
                                    <a:rPr lang="en-SG" sz="3100" b="0" i="0" smtClean="0">
                                      <a:solidFill>
                                        <a:schemeClr val="accent5">
                                          <a:lumMod val="20000"/>
                                          <a:lumOff val="80000"/>
                                        </a:schemeClr>
                                      </a:solidFill>
                                      <a:latin typeface="Cambria Math" panose="02040503050406030204" pitchFamily="18" charset="0"/>
                                    </a:rPr>
                                    <m:t>pc</m:t>
                                  </m:r>
                                </m:den>
                              </m:f>
                            </m:e>
                          </m:d>
                        </m:e>
                        <m:sup>
                          <m:r>
                            <a:rPr lang="en-SG" sz="3100" b="0" i="1" smtClean="0">
                              <a:solidFill>
                                <a:schemeClr val="accent5">
                                  <a:lumMod val="20000"/>
                                  <a:lumOff val="80000"/>
                                </a:schemeClr>
                              </a:solidFill>
                              <a:latin typeface="Cambria Math" panose="02040503050406030204" pitchFamily="18" charset="0"/>
                            </a:rPr>
                            <m:t>2</m:t>
                          </m:r>
                        </m:sup>
                      </m:sSup>
                    </m:oMath>
                  </m:oMathPara>
                </a14:m>
                <a:endParaRPr lang="en-SG" sz="3100" dirty="0">
                  <a:solidFill>
                    <a:schemeClr val="accent5">
                      <a:lumMod val="20000"/>
                      <a:lumOff val="80000"/>
                    </a:schemeClr>
                  </a:solidFill>
                </a:endParaRPr>
              </a:p>
            </p:txBody>
          </p:sp>
        </mc:Choice>
        <mc:Fallback xmlns="">
          <p:sp>
            <p:nvSpPr>
              <p:cNvPr id="27" name="TextBox 26">
                <a:extLst>
                  <a:ext uri="{FF2B5EF4-FFF2-40B4-BE49-F238E27FC236}">
                    <a16:creationId xmlns:a16="http://schemas.microsoft.com/office/drawing/2014/main" id="{B55DCC81-CB2C-4864-AB47-0C351C5042D9}"/>
                  </a:ext>
                </a:extLst>
              </p:cNvPr>
              <p:cNvSpPr txBox="1">
                <a:spLocks noRot="1" noChangeAspect="1" noMove="1" noResize="1" noEditPoints="1" noAdjustHandles="1" noChangeArrowheads="1" noChangeShapeType="1" noTextEdit="1"/>
              </p:cNvSpPr>
              <p:nvPr/>
            </p:nvSpPr>
            <p:spPr>
              <a:xfrm>
                <a:off x="0" y="118744"/>
                <a:ext cx="4147546" cy="1166088"/>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3791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p:bldP spid="11" grpId="0"/>
      <p:bldP spid="17" grpId="0"/>
      <p:bldP spid="18" grpId="0"/>
      <p:bldP spid="19" grpId="0"/>
      <p:bldP spid="20" grpId="0"/>
      <p:bldP spid="21" grpId="0"/>
      <p:bldP spid="22" grpId="0"/>
      <p:bldP spid="23" grpId="0"/>
      <p:bldP spid="25"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a:extLst>
              <a:ext uri="{FF2B5EF4-FFF2-40B4-BE49-F238E27FC236}">
                <a16:creationId xmlns:a16="http://schemas.microsoft.com/office/drawing/2014/main" id="{C1756A8E-5147-4753-919F-B44EEF88469F}"/>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Distance measurement I: </a:t>
            </a:r>
            <a:r>
              <a:rPr lang="en-SG" dirty="0">
                <a:solidFill>
                  <a:schemeClr val="accent1"/>
                </a:solidFill>
              </a:rPr>
              <a:t>Distance to Sun</a:t>
            </a:r>
          </a:p>
        </p:txBody>
      </p:sp>
      <p:sp>
        <p:nvSpPr>
          <p:cNvPr id="80" name="Slide Number Placeholder 3">
            <a:extLst>
              <a:ext uri="{FF2B5EF4-FFF2-40B4-BE49-F238E27FC236}">
                <a16:creationId xmlns:a16="http://schemas.microsoft.com/office/drawing/2014/main" id="{9E1524E3-090D-46F2-81C2-A69D813C9BDB}"/>
              </a:ext>
            </a:extLst>
          </p:cNvPr>
          <p:cNvSpPr>
            <a:spLocks noGrp="1"/>
          </p:cNvSpPr>
          <p:nvPr>
            <p:ph type="sldNum" sz="quarter" idx="12"/>
          </p:nvPr>
        </p:nvSpPr>
        <p:spPr>
          <a:xfrm>
            <a:off x="8737600" y="6356351"/>
            <a:ext cx="2844800" cy="365125"/>
          </a:xfrm>
        </p:spPr>
        <p:txBody>
          <a:bodyPr/>
          <a:lstStyle/>
          <a:p>
            <a:fld id="{7081BC99-F884-43C5-B753-915CEB8D5D35}" type="slidenum">
              <a:rPr lang="en-SG" smtClean="0">
                <a:solidFill>
                  <a:schemeClr val="tx1">
                    <a:lumMod val="50000"/>
                    <a:lumOff val="50000"/>
                  </a:schemeClr>
                </a:solidFill>
              </a:rPr>
              <a:pPr/>
              <a:t>12</a:t>
            </a:fld>
            <a:endParaRPr lang="en-SG">
              <a:solidFill>
                <a:schemeClr val="tx1">
                  <a:lumMod val="50000"/>
                  <a:lumOff val="50000"/>
                </a:schemeClr>
              </a:solidFill>
            </a:endParaRPr>
          </a:p>
        </p:txBody>
      </p:sp>
      <p:sp>
        <p:nvSpPr>
          <p:cNvPr id="7" name="Content Placeholder 2">
            <a:extLst>
              <a:ext uri="{FF2B5EF4-FFF2-40B4-BE49-F238E27FC236}">
                <a16:creationId xmlns:a16="http://schemas.microsoft.com/office/drawing/2014/main" id="{6E0C3536-A7BA-49A3-84A5-E2BC8B71D5FE}"/>
              </a:ext>
            </a:extLst>
          </p:cNvPr>
          <p:cNvSpPr txBox="1">
            <a:spLocks/>
          </p:cNvSpPr>
          <p:nvPr/>
        </p:nvSpPr>
        <p:spPr>
          <a:xfrm>
            <a:off x="609600" y="1628800"/>
            <a:ext cx="10887000" cy="12241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SG" sz="2900" dirty="0">
                <a:solidFill>
                  <a:schemeClr val="tx1">
                    <a:lumMod val="65000"/>
                    <a:lumOff val="35000"/>
                  </a:schemeClr>
                </a:solidFill>
              </a:rPr>
              <a:t>Distance to the Sun = 1 Astronomical Unit</a:t>
            </a:r>
          </a:p>
          <a:p>
            <a:pPr marL="0" indent="0">
              <a:buNone/>
            </a:pPr>
            <a:r>
              <a:rPr lang="en-GB" sz="2900" dirty="0">
                <a:solidFill>
                  <a:schemeClr val="tx1">
                    <a:lumMod val="65000"/>
                    <a:lumOff val="35000"/>
                  </a:schemeClr>
                </a:solidFill>
              </a:rPr>
              <a:t>First measured accurately using the </a:t>
            </a:r>
            <a:r>
              <a:rPr lang="en-GB" sz="2900" dirty="0">
                <a:solidFill>
                  <a:schemeClr val="accent6"/>
                </a:solidFill>
              </a:rPr>
              <a:t>Transit of Venus</a:t>
            </a:r>
            <a:r>
              <a:rPr lang="en-GB" sz="2900" dirty="0">
                <a:solidFill>
                  <a:schemeClr val="tx1">
                    <a:lumMod val="50000"/>
                    <a:lumOff val="50000"/>
                  </a:schemeClr>
                </a:solidFill>
              </a:rPr>
              <a:t>.</a:t>
            </a:r>
          </a:p>
        </p:txBody>
      </p:sp>
      <p:grpSp>
        <p:nvGrpSpPr>
          <p:cNvPr id="8" name="Group 7">
            <a:extLst>
              <a:ext uri="{FF2B5EF4-FFF2-40B4-BE49-F238E27FC236}">
                <a16:creationId xmlns:a16="http://schemas.microsoft.com/office/drawing/2014/main" id="{B5C021FD-0A33-4911-966B-D37BB358FBD8}"/>
              </a:ext>
            </a:extLst>
          </p:cNvPr>
          <p:cNvGrpSpPr/>
          <p:nvPr/>
        </p:nvGrpSpPr>
        <p:grpSpPr>
          <a:xfrm>
            <a:off x="839416" y="2924944"/>
            <a:ext cx="10153128" cy="2736303"/>
            <a:chOff x="407368" y="1653102"/>
            <a:chExt cx="11665296" cy="3096343"/>
          </a:xfrm>
        </p:grpSpPr>
        <p:sp>
          <p:nvSpPr>
            <p:cNvPr id="9" name="Rectangle 8">
              <a:extLst>
                <a:ext uri="{FF2B5EF4-FFF2-40B4-BE49-F238E27FC236}">
                  <a16:creationId xmlns:a16="http://schemas.microsoft.com/office/drawing/2014/main" id="{D49A8A0C-6F2C-4A39-B087-973690A48843}"/>
                </a:ext>
              </a:extLst>
            </p:cNvPr>
            <p:cNvSpPr/>
            <p:nvPr/>
          </p:nvSpPr>
          <p:spPr>
            <a:xfrm>
              <a:off x="407368" y="1653102"/>
              <a:ext cx="11665296" cy="3096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tx1">
                    <a:lumMod val="50000"/>
                    <a:lumOff val="50000"/>
                  </a:schemeClr>
                </a:solidFill>
              </a:endParaRPr>
            </a:p>
          </p:txBody>
        </p:sp>
        <p:pic>
          <p:nvPicPr>
            <p:cNvPr id="10" name="Picture 9">
              <a:extLst>
                <a:ext uri="{FF2B5EF4-FFF2-40B4-BE49-F238E27FC236}">
                  <a16:creationId xmlns:a16="http://schemas.microsoft.com/office/drawing/2014/main" id="{F9B9747F-F752-4367-9BC0-90682753E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8248" y="1714958"/>
              <a:ext cx="3612554" cy="2912323"/>
            </a:xfrm>
            <a:prstGeom prst="rect">
              <a:avLst/>
            </a:prstGeom>
          </p:spPr>
        </p:pic>
        <p:pic>
          <p:nvPicPr>
            <p:cNvPr id="11" name="Picture 10">
              <a:extLst>
                <a:ext uri="{FF2B5EF4-FFF2-40B4-BE49-F238E27FC236}">
                  <a16:creationId xmlns:a16="http://schemas.microsoft.com/office/drawing/2014/main" id="{1147D5C4-08FF-4357-A67D-B661156E3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376" y="1745112"/>
              <a:ext cx="7554736" cy="2912322"/>
            </a:xfrm>
            <a:prstGeom prst="rect">
              <a:avLst/>
            </a:prstGeom>
          </p:spPr>
        </p:pic>
        <p:sp>
          <p:nvSpPr>
            <p:cNvPr id="12" name="TextBox 11">
              <a:extLst>
                <a:ext uri="{FF2B5EF4-FFF2-40B4-BE49-F238E27FC236}">
                  <a16:creationId xmlns:a16="http://schemas.microsoft.com/office/drawing/2014/main" id="{0398C100-5D47-4449-835B-9D6EF9EC8479}"/>
                </a:ext>
              </a:extLst>
            </p:cNvPr>
            <p:cNvSpPr txBox="1"/>
            <p:nvPr/>
          </p:nvSpPr>
          <p:spPr>
            <a:xfrm>
              <a:off x="8328248" y="1700808"/>
              <a:ext cx="576064" cy="470169"/>
            </a:xfrm>
            <a:prstGeom prst="rect">
              <a:avLst/>
            </a:prstGeom>
            <a:noFill/>
          </p:spPr>
          <p:txBody>
            <a:bodyPr wrap="square" rtlCol="0">
              <a:spAutoFit/>
            </a:bodyPr>
            <a:lstStyle/>
            <a:p>
              <a:r>
                <a:rPr lang="en-SG" sz="2100" dirty="0">
                  <a:solidFill>
                    <a:schemeClr val="tx1">
                      <a:lumMod val="50000"/>
                      <a:lumOff val="50000"/>
                    </a:schemeClr>
                  </a:solidFill>
                </a:rPr>
                <a:t>(c)</a:t>
              </a:r>
            </a:p>
          </p:txBody>
        </p:sp>
      </p:grpSp>
      <p:sp>
        <p:nvSpPr>
          <p:cNvPr id="2" name="TextBox 1">
            <a:extLst>
              <a:ext uri="{FF2B5EF4-FFF2-40B4-BE49-F238E27FC236}">
                <a16:creationId xmlns:a16="http://schemas.microsoft.com/office/drawing/2014/main" id="{C070AF77-E69F-FB04-A4F1-538CDD445851}"/>
              </a:ext>
            </a:extLst>
          </p:cNvPr>
          <p:cNvSpPr txBox="1"/>
          <p:nvPr/>
        </p:nvSpPr>
        <p:spPr>
          <a:xfrm>
            <a:off x="839416" y="6212631"/>
            <a:ext cx="4680520" cy="384721"/>
          </a:xfrm>
          <a:prstGeom prst="rect">
            <a:avLst/>
          </a:prstGeom>
          <a:noFill/>
        </p:spPr>
        <p:txBody>
          <a:bodyPr wrap="square" rtlCol="0">
            <a:spAutoFit/>
          </a:bodyPr>
          <a:lstStyle/>
          <a:p>
            <a:r>
              <a:rPr lang="en-SG" sz="1900" dirty="0">
                <a:solidFill>
                  <a:schemeClr val="tx1">
                    <a:lumMod val="50000"/>
                    <a:lumOff val="50000"/>
                  </a:schemeClr>
                </a:solidFill>
              </a:rPr>
              <a:t>Details in Appendix of lecture notes.</a:t>
            </a:r>
          </a:p>
        </p:txBody>
      </p:sp>
    </p:spTree>
    <p:extLst>
      <p:ext uri="{BB962C8B-B14F-4D97-AF65-F5344CB8AC3E}">
        <p14:creationId xmlns:p14="http://schemas.microsoft.com/office/powerpoint/2010/main" val="2291381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a:extLst>
              <a:ext uri="{FF2B5EF4-FFF2-40B4-BE49-F238E27FC236}">
                <a16:creationId xmlns:a16="http://schemas.microsoft.com/office/drawing/2014/main" id="{C1756A8E-5147-4753-919F-B44EEF88469F}"/>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Distance measurement II: </a:t>
            </a:r>
            <a:r>
              <a:rPr lang="en-SG" dirty="0">
                <a:solidFill>
                  <a:schemeClr val="accent1"/>
                </a:solidFill>
              </a:rPr>
              <a:t>Stellar Parallax</a:t>
            </a:r>
          </a:p>
        </p:txBody>
      </p:sp>
      <p:sp>
        <p:nvSpPr>
          <p:cNvPr id="80" name="Slide Number Placeholder 3">
            <a:extLst>
              <a:ext uri="{FF2B5EF4-FFF2-40B4-BE49-F238E27FC236}">
                <a16:creationId xmlns:a16="http://schemas.microsoft.com/office/drawing/2014/main" id="{9E1524E3-090D-46F2-81C2-A69D813C9BDB}"/>
              </a:ext>
            </a:extLst>
          </p:cNvPr>
          <p:cNvSpPr>
            <a:spLocks noGrp="1"/>
          </p:cNvSpPr>
          <p:nvPr>
            <p:ph type="sldNum" sz="quarter" idx="12"/>
          </p:nvPr>
        </p:nvSpPr>
        <p:spPr>
          <a:xfrm>
            <a:off x="8737600" y="6356351"/>
            <a:ext cx="2844800" cy="365125"/>
          </a:xfrm>
        </p:spPr>
        <p:txBody>
          <a:bodyPr/>
          <a:lstStyle/>
          <a:p>
            <a:fld id="{7081BC99-F884-43C5-B753-915CEB8D5D35}" type="slidenum">
              <a:rPr lang="en-SG" smtClean="0">
                <a:solidFill>
                  <a:schemeClr val="tx1">
                    <a:lumMod val="50000"/>
                    <a:lumOff val="50000"/>
                  </a:schemeClr>
                </a:solidFill>
              </a:rPr>
              <a:pPr/>
              <a:t>13</a:t>
            </a:fld>
            <a:endParaRPr lang="en-SG">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0112FA-4277-40B9-A45A-6A2DF1D95374}"/>
                  </a:ext>
                </a:extLst>
              </p:cNvPr>
              <p:cNvSpPr txBox="1"/>
              <p:nvPr/>
            </p:nvSpPr>
            <p:spPr>
              <a:xfrm>
                <a:off x="7680176" y="2492646"/>
                <a:ext cx="1918539" cy="6649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SG" sz="2300" b="0" i="1" smtClean="0">
                              <a:solidFill>
                                <a:schemeClr val="tx1">
                                  <a:lumMod val="65000"/>
                                  <a:lumOff val="35000"/>
                                </a:schemeClr>
                              </a:solidFill>
                              <a:latin typeface="Cambria Math" panose="02040503050406030204" pitchFamily="18" charset="0"/>
                            </a:rPr>
                          </m:ctrlPr>
                        </m:funcPr>
                        <m:fName>
                          <m:r>
                            <m:rPr>
                              <m:sty m:val="p"/>
                            </m:rPr>
                            <a:rPr lang="en-SG" sz="2300" b="0" i="0" smtClean="0">
                              <a:solidFill>
                                <a:schemeClr val="tx1">
                                  <a:lumMod val="65000"/>
                                  <a:lumOff val="35000"/>
                                </a:schemeClr>
                              </a:solidFill>
                              <a:latin typeface="Cambria Math" panose="02040503050406030204" pitchFamily="18" charset="0"/>
                            </a:rPr>
                            <m:t>tan</m:t>
                          </m:r>
                        </m:fName>
                        <m:e>
                          <m:r>
                            <a:rPr lang="en-SG" sz="2300" b="0" i="1" smtClean="0">
                              <a:solidFill>
                                <a:schemeClr val="tx1">
                                  <a:lumMod val="65000"/>
                                  <a:lumOff val="35000"/>
                                </a:schemeClr>
                              </a:solidFill>
                              <a:latin typeface="Cambria Math" panose="02040503050406030204" pitchFamily="18" charset="0"/>
                            </a:rPr>
                            <m:t>𝑝</m:t>
                          </m:r>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1 </m:t>
                              </m:r>
                              <m:r>
                                <m:rPr>
                                  <m:sty m:val="p"/>
                                </m:rPr>
                                <a:rPr lang="en-SG" sz="2300" b="0" i="0" smtClean="0">
                                  <a:solidFill>
                                    <a:schemeClr val="tx1">
                                      <a:lumMod val="65000"/>
                                      <a:lumOff val="35000"/>
                                    </a:schemeClr>
                                  </a:solidFill>
                                  <a:latin typeface="Cambria Math" panose="02040503050406030204" pitchFamily="18" charset="0"/>
                                </a:rPr>
                                <m:t>A</m:t>
                              </m:r>
                              <m:r>
                                <a:rPr lang="en-SG" sz="2300" b="0" i="0" smtClean="0">
                                  <a:solidFill>
                                    <a:schemeClr val="tx1">
                                      <a:lumMod val="65000"/>
                                      <a:lumOff val="35000"/>
                                    </a:schemeClr>
                                  </a:solidFill>
                                  <a:latin typeface="Cambria Math" panose="02040503050406030204" pitchFamily="18" charset="0"/>
                                </a:rPr>
                                <m:t>.</m:t>
                              </m:r>
                              <m:r>
                                <m:rPr>
                                  <m:sty m:val="p"/>
                                </m:rPr>
                                <a:rPr lang="en-SG" sz="2300" b="0" i="0" smtClean="0">
                                  <a:solidFill>
                                    <a:schemeClr val="tx1">
                                      <a:lumMod val="65000"/>
                                      <a:lumOff val="35000"/>
                                    </a:schemeClr>
                                  </a:solidFill>
                                  <a:latin typeface="Cambria Math" panose="02040503050406030204" pitchFamily="18" charset="0"/>
                                </a:rPr>
                                <m:t>U</m:t>
                              </m:r>
                              <m:r>
                                <a:rPr lang="en-SG" sz="2300" b="0" i="0" smtClean="0">
                                  <a:solidFill>
                                    <a:schemeClr val="tx1">
                                      <a:lumMod val="65000"/>
                                      <a:lumOff val="35000"/>
                                    </a:schemeClr>
                                  </a:solidFill>
                                  <a:latin typeface="Cambria Math" panose="02040503050406030204" pitchFamily="18" charset="0"/>
                                </a:rPr>
                                <m:t>.</m:t>
                              </m:r>
                              <m:r>
                                <a:rPr lang="en-SG" sz="2300" b="0" i="1" smtClean="0">
                                  <a:solidFill>
                                    <a:schemeClr val="tx1">
                                      <a:lumMod val="65000"/>
                                      <a:lumOff val="35000"/>
                                    </a:schemeClr>
                                  </a:solidFill>
                                  <a:latin typeface="Cambria Math" panose="02040503050406030204" pitchFamily="18" charset="0"/>
                                </a:rPr>
                                <m:t> </m:t>
                              </m:r>
                            </m:num>
                            <m:den>
                              <m:r>
                                <a:rPr lang="en-SG" sz="2300" b="0" i="1" smtClean="0">
                                  <a:solidFill>
                                    <a:schemeClr val="tx1">
                                      <a:lumMod val="65000"/>
                                      <a:lumOff val="35000"/>
                                    </a:schemeClr>
                                  </a:solidFill>
                                  <a:latin typeface="Cambria Math" panose="02040503050406030204" pitchFamily="18" charset="0"/>
                                </a:rPr>
                                <m:t>𝑑</m:t>
                              </m:r>
                            </m:den>
                          </m:f>
                        </m:e>
                      </m:func>
                    </m:oMath>
                  </m:oMathPara>
                </a14:m>
                <a:endParaRPr lang="en-SG" sz="2300" dirty="0">
                  <a:solidFill>
                    <a:schemeClr val="tx1">
                      <a:lumMod val="65000"/>
                      <a:lumOff val="35000"/>
                    </a:schemeClr>
                  </a:solidFill>
                </a:endParaRPr>
              </a:p>
            </p:txBody>
          </p:sp>
        </mc:Choice>
        <mc:Fallback xmlns="">
          <p:sp>
            <p:nvSpPr>
              <p:cNvPr id="2" name="TextBox 1">
                <a:extLst>
                  <a:ext uri="{FF2B5EF4-FFF2-40B4-BE49-F238E27FC236}">
                    <a16:creationId xmlns:a16="http://schemas.microsoft.com/office/drawing/2014/main" id="{620112FA-4277-40B9-A45A-6A2DF1D95374}"/>
                  </a:ext>
                </a:extLst>
              </p:cNvPr>
              <p:cNvSpPr txBox="1">
                <a:spLocks noRot="1" noChangeAspect="1" noMove="1" noResize="1" noEditPoints="1" noAdjustHandles="1" noChangeArrowheads="1" noChangeShapeType="1" noTextEdit="1"/>
              </p:cNvSpPr>
              <p:nvPr/>
            </p:nvSpPr>
            <p:spPr>
              <a:xfrm>
                <a:off x="7680176" y="2492646"/>
                <a:ext cx="1918539" cy="664926"/>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2AE66D16-1C31-477B-A897-72610A47726B}"/>
                  </a:ext>
                </a:extLst>
              </p:cNvPr>
              <p:cNvSpPr txBox="1"/>
              <p:nvPr/>
            </p:nvSpPr>
            <p:spPr>
              <a:xfrm>
                <a:off x="7653996" y="3861048"/>
                <a:ext cx="2366545" cy="727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300" b="0" i="1" smtClean="0">
                          <a:solidFill>
                            <a:schemeClr val="tx1">
                              <a:lumMod val="65000"/>
                              <a:lumOff val="35000"/>
                            </a:schemeClr>
                          </a:solidFill>
                          <a:latin typeface="Cambria Math" panose="02040503050406030204" pitchFamily="18" charset="0"/>
                        </a:rPr>
                        <m:t>𝑑</m:t>
                      </m:r>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1</m:t>
                          </m:r>
                          <m:r>
                            <a:rPr lang="en-SG" sz="2300" b="0" i="0" smtClean="0">
                              <a:solidFill>
                                <a:schemeClr val="tx1">
                                  <a:lumMod val="65000"/>
                                  <a:lumOff val="35000"/>
                                </a:schemeClr>
                              </a:solidFill>
                              <a:latin typeface="Cambria Math" panose="02040503050406030204" pitchFamily="18" charset="0"/>
                            </a:rPr>
                            <m:t> </m:t>
                          </m:r>
                          <m:r>
                            <m:rPr>
                              <m:sty m:val="p"/>
                            </m:rPr>
                            <a:rPr lang="en-SG" sz="2300" b="0" i="0" smtClean="0">
                              <a:solidFill>
                                <a:schemeClr val="tx1">
                                  <a:lumMod val="65000"/>
                                  <a:lumOff val="35000"/>
                                </a:schemeClr>
                              </a:solidFill>
                              <a:latin typeface="Cambria Math" panose="02040503050406030204" pitchFamily="18" charset="0"/>
                            </a:rPr>
                            <m:t>A</m:t>
                          </m:r>
                          <m:r>
                            <a:rPr lang="en-SG" sz="2300" b="0" i="0" smtClean="0">
                              <a:solidFill>
                                <a:schemeClr val="tx1">
                                  <a:lumMod val="65000"/>
                                  <a:lumOff val="35000"/>
                                </a:schemeClr>
                              </a:solidFill>
                              <a:latin typeface="Cambria Math" panose="02040503050406030204" pitchFamily="18" charset="0"/>
                            </a:rPr>
                            <m:t>.</m:t>
                          </m:r>
                          <m:r>
                            <m:rPr>
                              <m:sty m:val="p"/>
                            </m:rPr>
                            <a:rPr lang="en-SG" sz="2300" b="0" i="0" smtClean="0">
                              <a:solidFill>
                                <a:schemeClr val="tx1">
                                  <a:lumMod val="65000"/>
                                  <a:lumOff val="35000"/>
                                </a:schemeClr>
                              </a:solidFill>
                              <a:latin typeface="Cambria Math" panose="02040503050406030204" pitchFamily="18" charset="0"/>
                            </a:rPr>
                            <m:t>U</m:t>
                          </m:r>
                          <m:r>
                            <a:rPr lang="en-SG" sz="2300" b="0" i="0" smtClean="0">
                              <a:solidFill>
                                <a:schemeClr val="tx1">
                                  <a:lumMod val="65000"/>
                                  <a:lumOff val="35000"/>
                                </a:schemeClr>
                              </a:solidFill>
                              <a:latin typeface="Cambria Math" panose="02040503050406030204" pitchFamily="18" charset="0"/>
                            </a:rPr>
                            <m:t>.</m:t>
                          </m:r>
                        </m:num>
                        <m:den>
                          <m:r>
                            <a:rPr lang="en-SG" sz="2300" b="0" i="1" smtClean="0">
                              <a:solidFill>
                                <a:schemeClr val="tx1">
                                  <a:lumMod val="65000"/>
                                  <a:lumOff val="35000"/>
                                </a:schemeClr>
                              </a:solidFill>
                              <a:latin typeface="Cambria Math" panose="02040503050406030204" pitchFamily="18" charset="0"/>
                            </a:rPr>
                            <m:t>𝑝</m:t>
                          </m:r>
                          <m:r>
                            <a:rPr lang="en-SG" sz="2300" b="0" i="1" smtClean="0">
                              <a:solidFill>
                                <a:schemeClr val="tx1">
                                  <a:lumMod val="65000"/>
                                  <a:lumOff val="35000"/>
                                </a:schemeClr>
                              </a:solidFill>
                              <a:latin typeface="Cambria Math" panose="02040503050406030204" pitchFamily="18" charset="0"/>
                            </a:rPr>
                            <m:t> </m:t>
                          </m:r>
                          <m:r>
                            <a:rPr lang="en-SG" sz="2300" b="0" i="0" smtClean="0">
                              <a:solidFill>
                                <a:schemeClr val="tx1">
                                  <a:lumMod val="65000"/>
                                  <a:lumOff val="35000"/>
                                </a:schemeClr>
                              </a:solidFill>
                              <a:latin typeface="Cambria Math" panose="02040503050406030204" pitchFamily="18" charset="0"/>
                            </a:rPr>
                            <m:t>(</m:t>
                          </m:r>
                          <m:r>
                            <m:rPr>
                              <m:sty m:val="p"/>
                            </m:rPr>
                            <a:rPr lang="en-SG" sz="2300" b="0" i="0" smtClean="0">
                              <a:solidFill>
                                <a:schemeClr val="tx1">
                                  <a:lumMod val="65000"/>
                                  <a:lumOff val="35000"/>
                                </a:schemeClr>
                              </a:solidFill>
                              <a:latin typeface="Cambria Math" panose="02040503050406030204" pitchFamily="18" charset="0"/>
                            </a:rPr>
                            <m:t>in</m:t>
                          </m:r>
                          <m:r>
                            <a:rPr lang="en-SG" sz="2300" b="0" i="0" smtClean="0">
                              <a:solidFill>
                                <a:schemeClr val="tx1">
                                  <a:lumMod val="65000"/>
                                  <a:lumOff val="35000"/>
                                </a:schemeClr>
                              </a:solidFill>
                              <a:latin typeface="Cambria Math" panose="02040503050406030204" pitchFamily="18" charset="0"/>
                            </a:rPr>
                            <m:t> </m:t>
                          </m:r>
                          <m:r>
                            <m:rPr>
                              <m:sty m:val="p"/>
                            </m:rPr>
                            <a:rPr lang="en-SG" sz="2300" b="0" i="0" smtClean="0">
                              <a:solidFill>
                                <a:schemeClr val="tx1">
                                  <a:lumMod val="65000"/>
                                  <a:lumOff val="35000"/>
                                </a:schemeClr>
                              </a:solidFill>
                              <a:latin typeface="Cambria Math" panose="02040503050406030204" pitchFamily="18" charset="0"/>
                            </a:rPr>
                            <m:t>radians</m:t>
                          </m:r>
                          <m:r>
                            <a:rPr lang="en-SG" sz="2300" b="0" i="0" smtClean="0">
                              <a:solidFill>
                                <a:schemeClr val="tx1">
                                  <a:lumMod val="65000"/>
                                  <a:lumOff val="35000"/>
                                </a:schemeClr>
                              </a:solidFill>
                              <a:latin typeface="Cambria Math" panose="02040503050406030204" pitchFamily="18" charset="0"/>
                            </a:rPr>
                            <m:t>)</m:t>
                          </m:r>
                        </m:den>
                      </m:f>
                    </m:oMath>
                  </m:oMathPara>
                </a14:m>
                <a:endParaRPr lang="en-SG" sz="2300" dirty="0">
                  <a:solidFill>
                    <a:schemeClr val="tx1">
                      <a:lumMod val="65000"/>
                      <a:lumOff val="35000"/>
                    </a:schemeClr>
                  </a:solidFill>
                </a:endParaRPr>
              </a:p>
            </p:txBody>
          </p:sp>
        </mc:Choice>
        <mc:Fallback xmlns="">
          <p:sp>
            <p:nvSpPr>
              <p:cNvPr id="104" name="TextBox 103">
                <a:extLst>
                  <a:ext uri="{FF2B5EF4-FFF2-40B4-BE49-F238E27FC236}">
                    <a16:creationId xmlns:a16="http://schemas.microsoft.com/office/drawing/2014/main" id="{2AE66D16-1C31-477B-A897-72610A47726B}"/>
                  </a:ext>
                </a:extLst>
              </p:cNvPr>
              <p:cNvSpPr txBox="1">
                <a:spLocks noRot="1" noChangeAspect="1" noMove="1" noResize="1" noEditPoints="1" noAdjustHandles="1" noChangeArrowheads="1" noChangeShapeType="1" noTextEdit="1"/>
              </p:cNvSpPr>
              <p:nvPr/>
            </p:nvSpPr>
            <p:spPr>
              <a:xfrm>
                <a:off x="7653996" y="3861048"/>
                <a:ext cx="2366545" cy="72770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2B110D54-C920-431E-9D38-C291FCFBCB70}"/>
                  </a:ext>
                </a:extLst>
              </p:cNvPr>
              <p:cNvSpPr txBox="1"/>
              <p:nvPr/>
            </p:nvSpPr>
            <p:spPr>
              <a:xfrm>
                <a:off x="7653996" y="5077564"/>
                <a:ext cx="2978508" cy="7277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300" b="0" i="1" smtClean="0">
                          <a:solidFill>
                            <a:schemeClr val="tx1">
                              <a:lumMod val="65000"/>
                              <a:lumOff val="35000"/>
                            </a:schemeClr>
                          </a:solidFill>
                          <a:latin typeface="Cambria Math" panose="02040503050406030204" pitchFamily="18" charset="0"/>
                        </a:rPr>
                        <m:t>𝑑</m:t>
                      </m:r>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1</m:t>
                          </m:r>
                          <m:r>
                            <a:rPr lang="en-SG" sz="2300" b="0" i="0" smtClean="0">
                              <a:solidFill>
                                <a:schemeClr val="tx1">
                                  <a:lumMod val="65000"/>
                                  <a:lumOff val="35000"/>
                                </a:schemeClr>
                              </a:solidFill>
                              <a:latin typeface="Cambria Math" panose="02040503050406030204" pitchFamily="18" charset="0"/>
                            </a:rPr>
                            <m:t> </m:t>
                          </m:r>
                          <m:r>
                            <m:rPr>
                              <m:sty m:val="p"/>
                            </m:rPr>
                            <a:rPr lang="en-SG" sz="2300" b="0" i="0" smtClean="0">
                              <a:solidFill>
                                <a:schemeClr val="tx1">
                                  <a:lumMod val="65000"/>
                                  <a:lumOff val="35000"/>
                                </a:schemeClr>
                              </a:solidFill>
                              <a:latin typeface="Cambria Math" panose="02040503050406030204" pitchFamily="18" charset="0"/>
                            </a:rPr>
                            <m:t>pc</m:t>
                          </m:r>
                        </m:num>
                        <m:den>
                          <m:r>
                            <a:rPr lang="en-SG" sz="2300" b="0" i="1" smtClean="0">
                              <a:solidFill>
                                <a:schemeClr val="tx1">
                                  <a:lumMod val="65000"/>
                                  <a:lumOff val="35000"/>
                                </a:schemeClr>
                              </a:solidFill>
                              <a:latin typeface="Cambria Math" panose="02040503050406030204" pitchFamily="18" charset="0"/>
                            </a:rPr>
                            <m:t>𝑝</m:t>
                          </m:r>
                          <m:r>
                            <a:rPr lang="en-SG" sz="2300" b="0" i="1" smtClean="0">
                              <a:solidFill>
                                <a:schemeClr val="tx1">
                                  <a:lumMod val="65000"/>
                                  <a:lumOff val="35000"/>
                                </a:schemeClr>
                              </a:solidFill>
                              <a:latin typeface="Cambria Math" panose="02040503050406030204" pitchFamily="18" charset="0"/>
                            </a:rPr>
                            <m:t>′′ </m:t>
                          </m:r>
                          <m:r>
                            <a:rPr lang="en-SG" sz="2300" b="0" i="0" smtClean="0">
                              <a:solidFill>
                                <a:schemeClr val="tx1">
                                  <a:lumMod val="65000"/>
                                  <a:lumOff val="35000"/>
                                </a:schemeClr>
                              </a:solidFill>
                              <a:latin typeface="Cambria Math" panose="02040503050406030204" pitchFamily="18" charset="0"/>
                            </a:rPr>
                            <m:t>(</m:t>
                          </m:r>
                          <m:r>
                            <m:rPr>
                              <m:sty m:val="p"/>
                            </m:rPr>
                            <a:rPr lang="en-SG" sz="2300" b="0" i="0" smtClean="0">
                              <a:solidFill>
                                <a:schemeClr val="tx1">
                                  <a:lumMod val="65000"/>
                                  <a:lumOff val="35000"/>
                                </a:schemeClr>
                              </a:solidFill>
                              <a:latin typeface="Cambria Math" panose="02040503050406030204" pitchFamily="18" charset="0"/>
                            </a:rPr>
                            <m:t>in</m:t>
                          </m:r>
                          <m:r>
                            <a:rPr lang="en-SG" sz="2300" b="0" i="0" smtClean="0">
                              <a:solidFill>
                                <a:schemeClr val="tx1">
                                  <a:lumMod val="65000"/>
                                  <a:lumOff val="35000"/>
                                </a:schemeClr>
                              </a:solidFill>
                              <a:latin typeface="Cambria Math" panose="02040503050406030204" pitchFamily="18" charset="0"/>
                            </a:rPr>
                            <m:t> </m:t>
                          </m:r>
                          <m:r>
                            <m:rPr>
                              <m:sty m:val="p"/>
                            </m:rPr>
                            <a:rPr lang="en-SG" sz="2300" b="0" i="0" smtClean="0">
                              <a:solidFill>
                                <a:schemeClr val="tx1">
                                  <a:lumMod val="65000"/>
                                  <a:lumOff val="35000"/>
                                </a:schemeClr>
                              </a:solidFill>
                              <a:latin typeface="Cambria Math" panose="02040503050406030204" pitchFamily="18" charset="0"/>
                            </a:rPr>
                            <m:t>arcseconds</m:t>
                          </m:r>
                          <m:r>
                            <a:rPr lang="en-SG" sz="2300" b="0" i="0" smtClean="0">
                              <a:solidFill>
                                <a:schemeClr val="tx1">
                                  <a:lumMod val="65000"/>
                                  <a:lumOff val="35000"/>
                                </a:schemeClr>
                              </a:solidFill>
                              <a:latin typeface="Cambria Math" panose="02040503050406030204" pitchFamily="18" charset="0"/>
                            </a:rPr>
                            <m:t>)</m:t>
                          </m:r>
                        </m:den>
                      </m:f>
                    </m:oMath>
                  </m:oMathPara>
                </a14:m>
                <a:endParaRPr lang="en-SG" sz="2300" dirty="0">
                  <a:solidFill>
                    <a:schemeClr val="tx1">
                      <a:lumMod val="65000"/>
                      <a:lumOff val="35000"/>
                    </a:schemeClr>
                  </a:solidFill>
                </a:endParaRPr>
              </a:p>
            </p:txBody>
          </p:sp>
        </mc:Choice>
        <mc:Fallback xmlns="">
          <p:sp>
            <p:nvSpPr>
              <p:cNvPr id="105" name="TextBox 104">
                <a:extLst>
                  <a:ext uri="{FF2B5EF4-FFF2-40B4-BE49-F238E27FC236}">
                    <a16:creationId xmlns:a16="http://schemas.microsoft.com/office/drawing/2014/main" id="{2B110D54-C920-431E-9D38-C291FCFBCB70}"/>
                  </a:ext>
                </a:extLst>
              </p:cNvPr>
              <p:cNvSpPr txBox="1">
                <a:spLocks noRot="1" noChangeAspect="1" noMove="1" noResize="1" noEditPoints="1" noAdjustHandles="1" noChangeArrowheads="1" noChangeShapeType="1" noTextEdit="1"/>
              </p:cNvSpPr>
              <p:nvPr/>
            </p:nvSpPr>
            <p:spPr>
              <a:xfrm>
                <a:off x="7653996" y="5077564"/>
                <a:ext cx="2978508" cy="727700"/>
              </a:xfrm>
              <a:prstGeom prst="rect">
                <a:avLst/>
              </a:prstGeom>
              <a:blipFill>
                <a:blip r:embed="rId4"/>
                <a:stretch>
                  <a:fillRect/>
                </a:stretch>
              </a:blipFill>
            </p:spPr>
            <p:txBody>
              <a:bodyPr/>
              <a:lstStyle/>
              <a:p>
                <a:r>
                  <a:rPr lang="en-SG">
                    <a:noFill/>
                  </a:rPr>
                  <a:t> </a:t>
                </a:r>
              </a:p>
            </p:txBody>
          </p:sp>
        </mc:Fallback>
      </mc:AlternateContent>
      <p:grpSp>
        <p:nvGrpSpPr>
          <p:cNvPr id="3" name="Group 2">
            <a:extLst>
              <a:ext uri="{FF2B5EF4-FFF2-40B4-BE49-F238E27FC236}">
                <a16:creationId xmlns:a16="http://schemas.microsoft.com/office/drawing/2014/main" id="{600D0061-6F3E-2BA2-3EA5-77322648ADE1}"/>
              </a:ext>
            </a:extLst>
          </p:cNvPr>
          <p:cNvGrpSpPr/>
          <p:nvPr/>
        </p:nvGrpSpPr>
        <p:grpSpPr>
          <a:xfrm>
            <a:off x="1199456" y="1927432"/>
            <a:ext cx="5904656" cy="4885944"/>
            <a:chOff x="534894" y="1288797"/>
            <a:chExt cx="6660324" cy="5432679"/>
          </a:xfrm>
        </p:grpSpPr>
        <p:pic>
          <p:nvPicPr>
            <p:cNvPr id="4" name="Picture 3" descr="Diagram&#10;&#10;Description automatically generated">
              <a:extLst>
                <a:ext uri="{FF2B5EF4-FFF2-40B4-BE49-F238E27FC236}">
                  <a16:creationId xmlns:a16="http://schemas.microsoft.com/office/drawing/2014/main" id="{18511081-D320-4610-9BA6-CCCDDF15A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894" y="1288797"/>
              <a:ext cx="6660324" cy="5432679"/>
            </a:xfrm>
            <a:prstGeom prst="rect">
              <a:avLst/>
            </a:prstGeom>
          </p:spPr>
        </p:pic>
        <p:sp>
          <p:nvSpPr>
            <p:cNvPr id="5" name="Isosceles Triangle 4">
              <a:extLst>
                <a:ext uri="{FF2B5EF4-FFF2-40B4-BE49-F238E27FC236}">
                  <a16:creationId xmlns:a16="http://schemas.microsoft.com/office/drawing/2014/main" id="{D55C7233-F589-43AD-B55D-043A8873EBC7}"/>
                </a:ext>
              </a:extLst>
            </p:cNvPr>
            <p:cNvSpPr/>
            <p:nvPr/>
          </p:nvSpPr>
          <p:spPr>
            <a:xfrm>
              <a:off x="2999656" y="3429000"/>
              <a:ext cx="792088" cy="2448272"/>
            </a:xfrm>
            <a:prstGeom prst="triangle">
              <a:avLst>
                <a:gd name="adj" fmla="val 100000"/>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grpSp>
      <p:sp>
        <p:nvSpPr>
          <p:cNvPr id="10" name="TextBox 9">
            <a:extLst>
              <a:ext uri="{FF2B5EF4-FFF2-40B4-BE49-F238E27FC236}">
                <a16:creationId xmlns:a16="http://schemas.microsoft.com/office/drawing/2014/main" id="{8EDB57A5-8CE4-C714-D720-E4C775125EFB}"/>
              </a:ext>
            </a:extLst>
          </p:cNvPr>
          <p:cNvSpPr txBox="1"/>
          <p:nvPr/>
        </p:nvSpPr>
        <p:spPr>
          <a:xfrm>
            <a:off x="1289309" y="1393800"/>
            <a:ext cx="6660845" cy="538609"/>
          </a:xfrm>
          <a:prstGeom prst="rect">
            <a:avLst/>
          </a:prstGeom>
          <a:noFill/>
        </p:spPr>
        <p:txBody>
          <a:bodyPr wrap="square" rtlCol="0">
            <a:spAutoFit/>
          </a:bodyPr>
          <a:lstStyle/>
          <a:p>
            <a:r>
              <a:rPr lang="en-SG" sz="2900" dirty="0">
                <a:solidFill>
                  <a:schemeClr val="accent6"/>
                </a:solidFill>
              </a:rPr>
              <a:t>Used to find distance to nearby stars</a:t>
            </a:r>
          </a:p>
        </p:txBody>
      </p:sp>
      <p:sp>
        <p:nvSpPr>
          <p:cNvPr id="11" name="TextBox 10">
            <a:extLst>
              <a:ext uri="{FF2B5EF4-FFF2-40B4-BE49-F238E27FC236}">
                <a16:creationId xmlns:a16="http://schemas.microsoft.com/office/drawing/2014/main" id="{01BF1B97-158E-2A4A-0DA6-8BC07E669A22}"/>
              </a:ext>
            </a:extLst>
          </p:cNvPr>
          <p:cNvSpPr txBox="1"/>
          <p:nvPr/>
        </p:nvSpPr>
        <p:spPr>
          <a:xfrm>
            <a:off x="10056440" y="2843644"/>
            <a:ext cx="2088232" cy="369332"/>
          </a:xfrm>
          <a:prstGeom prst="rect">
            <a:avLst/>
          </a:prstGeom>
          <a:noFill/>
        </p:spPr>
        <p:txBody>
          <a:bodyPr wrap="square" rtlCol="0">
            <a:spAutoFit/>
          </a:bodyPr>
          <a:lstStyle/>
          <a:p>
            <a:r>
              <a:rPr lang="en-SG" dirty="0">
                <a:solidFill>
                  <a:schemeClr val="tx1">
                    <a:lumMod val="65000"/>
                    <a:lumOff val="35000"/>
                  </a:schemeClr>
                </a:solidFill>
              </a:rPr>
              <a:t>Distance of interest</a:t>
            </a:r>
          </a:p>
        </p:txBody>
      </p:sp>
      <p:sp>
        <p:nvSpPr>
          <p:cNvPr id="13" name="TextBox 12">
            <a:extLst>
              <a:ext uri="{FF2B5EF4-FFF2-40B4-BE49-F238E27FC236}">
                <a16:creationId xmlns:a16="http://schemas.microsoft.com/office/drawing/2014/main" id="{4FB19C35-F4C5-6D32-00DE-82491A2040F3}"/>
              </a:ext>
            </a:extLst>
          </p:cNvPr>
          <p:cNvSpPr txBox="1"/>
          <p:nvPr/>
        </p:nvSpPr>
        <p:spPr>
          <a:xfrm>
            <a:off x="10056440" y="2431139"/>
            <a:ext cx="2088232" cy="369332"/>
          </a:xfrm>
          <a:prstGeom prst="rect">
            <a:avLst/>
          </a:prstGeom>
          <a:noFill/>
        </p:spPr>
        <p:txBody>
          <a:bodyPr wrap="square" rtlCol="0">
            <a:spAutoFit/>
          </a:bodyPr>
          <a:lstStyle/>
          <a:p>
            <a:r>
              <a:rPr lang="en-SG" dirty="0">
                <a:solidFill>
                  <a:schemeClr val="tx1">
                    <a:lumMod val="65000"/>
                    <a:lumOff val="35000"/>
                  </a:schemeClr>
                </a:solidFill>
              </a:rPr>
              <a:t>Known value</a:t>
            </a:r>
          </a:p>
        </p:txBody>
      </p:sp>
      <p:sp>
        <p:nvSpPr>
          <p:cNvPr id="15" name="TextBox 14">
            <a:extLst>
              <a:ext uri="{FF2B5EF4-FFF2-40B4-BE49-F238E27FC236}">
                <a16:creationId xmlns:a16="http://schemas.microsoft.com/office/drawing/2014/main" id="{6EE6C389-10D6-930B-09FF-F083A280AC52}"/>
              </a:ext>
            </a:extLst>
          </p:cNvPr>
          <p:cNvSpPr txBox="1"/>
          <p:nvPr/>
        </p:nvSpPr>
        <p:spPr>
          <a:xfrm>
            <a:off x="7572269" y="1663105"/>
            <a:ext cx="4896544" cy="369332"/>
          </a:xfrm>
          <a:prstGeom prst="rect">
            <a:avLst/>
          </a:prstGeom>
          <a:noFill/>
        </p:spPr>
        <p:txBody>
          <a:bodyPr wrap="square" rtlCol="0">
            <a:spAutoFit/>
          </a:bodyPr>
          <a:lstStyle/>
          <a:p>
            <a:r>
              <a:rPr lang="en-SG" dirty="0">
                <a:solidFill>
                  <a:schemeClr val="tx1">
                    <a:lumMod val="65000"/>
                    <a:lumOff val="35000"/>
                  </a:schemeClr>
                </a:solidFill>
              </a:rPr>
              <a:t>Measured by locating object of celestial sphere</a:t>
            </a:r>
          </a:p>
        </p:txBody>
      </p:sp>
      <p:cxnSp>
        <p:nvCxnSpPr>
          <p:cNvPr id="17" name="Straight Arrow Connector 16">
            <a:extLst>
              <a:ext uri="{FF2B5EF4-FFF2-40B4-BE49-F238E27FC236}">
                <a16:creationId xmlns:a16="http://schemas.microsoft.com/office/drawing/2014/main" id="{1982CE76-F9C3-852C-42A2-ADC229E01B2D}"/>
              </a:ext>
            </a:extLst>
          </p:cNvPr>
          <p:cNvCxnSpPr/>
          <p:nvPr/>
        </p:nvCxnSpPr>
        <p:spPr>
          <a:xfrm>
            <a:off x="8256240" y="2059725"/>
            <a:ext cx="0" cy="639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EBCDFFB-3EDC-1406-0461-92352C3760BD}"/>
              </a:ext>
            </a:extLst>
          </p:cNvPr>
          <p:cNvCxnSpPr>
            <a:stCxn id="13" idx="1"/>
          </p:cNvCxnSpPr>
          <p:nvPr/>
        </p:nvCxnSpPr>
        <p:spPr>
          <a:xfrm flipH="1">
            <a:off x="9598715" y="2615805"/>
            <a:ext cx="457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7B100E-63DF-0553-E38C-DFCD1312D24E}"/>
              </a:ext>
            </a:extLst>
          </p:cNvPr>
          <p:cNvCxnSpPr>
            <a:stCxn id="11" idx="1"/>
          </p:cNvCxnSpPr>
          <p:nvPr/>
        </p:nvCxnSpPr>
        <p:spPr>
          <a:xfrm flipH="1">
            <a:off x="9336360" y="3028310"/>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21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4" grpId="0"/>
      <p:bldP spid="10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a:extLst>
              <a:ext uri="{FF2B5EF4-FFF2-40B4-BE49-F238E27FC236}">
                <a16:creationId xmlns:a16="http://schemas.microsoft.com/office/drawing/2014/main" id="{C1756A8E-5147-4753-919F-B44EEF88469F}"/>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Distance measurement III: </a:t>
            </a:r>
            <a:r>
              <a:rPr lang="en-SG" dirty="0">
                <a:solidFill>
                  <a:schemeClr val="accent1"/>
                </a:solidFill>
              </a:rPr>
              <a:t>Cepheid Variables</a:t>
            </a:r>
          </a:p>
        </p:txBody>
      </p:sp>
      <p:sp>
        <p:nvSpPr>
          <p:cNvPr id="80" name="Slide Number Placeholder 3">
            <a:extLst>
              <a:ext uri="{FF2B5EF4-FFF2-40B4-BE49-F238E27FC236}">
                <a16:creationId xmlns:a16="http://schemas.microsoft.com/office/drawing/2014/main" id="{9E1524E3-090D-46F2-81C2-A69D813C9BDB}"/>
              </a:ext>
            </a:extLst>
          </p:cNvPr>
          <p:cNvSpPr>
            <a:spLocks noGrp="1"/>
          </p:cNvSpPr>
          <p:nvPr>
            <p:ph type="sldNum" sz="quarter" idx="12"/>
          </p:nvPr>
        </p:nvSpPr>
        <p:spPr>
          <a:xfrm>
            <a:off x="8737600" y="6356351"/>
            <a:ext cx="2844800" cy="365125"/>
          </a:xfrm>
        </p:spPr>
        <p:txBody>
          <a:bodyPr/>
          <a:lstStyle/>
          <a:p>
            <a:fld id="{7081BC99-F884-43C5-B753-915CEB8D5D35}" type="slidenum">
              <a:rPr lang="en-SG" smtClean="0">
                <a:solidFill>
                  <a:schemeClr val="tx1">
                    <a:lumMod val="50000"/>
                    <a:lumOff val="50000"/>
                  </a:schemeClr>
                </a:solidFill>
              </a:rPr>
              <a:pPr/>
              <a:t>14</a:t>
            </a:fld>
            <a:endParaRPr lang="en-SG">
              <a:solidFill>
                <a:schemeClr val="tx1">
                  <a:lumMod val="50000"/>
                  <a:lumOff val="50000"/>
                </a:schemeClr>
              </a:solidFill>
            </a:endParaRPr>
          </a:p>
        </p:txBody>
      </p:sp>
      <p:pic>
        <p:nvPicPr>
          <p:cNvPr id="8" name="Picture 2" descr="http://www.spacetelescope.org/static/archives/images/screen/opo1115c.jpg">
            <a:extLst>
              <a:ext uri="{FF2B5EF4-FFF2-40B4-BE49-F238E27FC236}">
                <a16:creationId xmlns:a16="http://schemas.microsoft.com/office/drawing/2014/main" id="{AED94BCA-9139-4172-BF0A-2258B142CA2D}"/>
              </a:ext>
            </a:extLst>
          </p:cNvPr>
          <p:cNvPicPr>
            <a:picLocks noChangeAspect="1" noChangeArrowheads="1"/>
          </p:cNvPicPr>
          <p:nvPr/>
        </p:nvPicPr>
        <p:blipFill>
          <a:blip r:embed="rId3" cstate="email"/>
          <a:srcRect/>
          <a:stretch>
            <a:fillRect/>
          </a:stretch>
        </p:blipFill>
        <p:spPr bwMode="auto">
          <a:xfrm>
            <a:off x="695400" y="1412776"/>
            <a:ext cx="5184576" cy="5184576"/>
          </a:xfrm>
          <a:prstGeom prst="rect">
            <a:avLst/>
          </a:prstGeom>
          <a:noFill/>
        </p:spPr>
      </p:pic>
      <p:pic>
        <p:nvPicPr>
          <p:cNvPr id="9" name="Picture 8" descr="Chart, scatter chart&#10;&#10;Description automatically generated">
            <a:extLst>
              <a:ext uri="{FF2B5EF4-FFF2-40B4-BE49-F238E27FC236}">
                <a16:creationId xmlns:a16="http://schemas.microsoft.com/office/drawing/2014/main" id="{CFA0C038-483F-4C63-9789-5DC87B7A3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257" y="1499354"/>
            <a:ext cx="4459486" cy="2359811"/>
          </a:xfrm>
          <a:prstGeom prst="rect">
            <a:avLst/>
          </a:prstGeom>
        </p:spPr>
      </p:pic>
      <p:sp>
        <p:nvSpPr>
          <p:cNvPr id="10" name="TextBox 9">
            <a:extLst>
              <a:ext uri="{FF2B5EF4-FFF2-40B4-BE49-F238E27FC236}">
                <a16:creationId xmlns:a16="http://schemas.microsoft.com/office/drawing/2014/main" id="{AE0B5B20-C43C-4BCE-82F9-321B8F20E089}"/>
              </a:ext>
            </a:extLst>
          </p:cNvPr>
          <p:cNvSpPr txBox="1"/>
          <p:nvPr/>
        </p:nvSpPr>
        <p:spPr>
          <a:xfrm>
            <a:off x="725190" y="6536377"/>
            <a:ext cx="4644008" cy="276999"/>
          </a:xfrm>
          <a:prstGeom prst="rect">
            <a:avLst/>
          </a:prstGeom>
          <a:noFill/>
        </p:spPr>
        <p:txBody>
          <a:bodyPr wrap="square" rtlCol="0">
            <a:spAutoFit/>
          </a:bodyPr>
          <a:lstStyle/>
          <a:p>
            <a:r>
              <a:rPr lang="en-SG" sz="1200" dirty="0">
                <a:solidFill>
                  <a:schemeClr val="tx1">
                    <a:lumMod val="50000"/>
                    <a:lumOff val="50000"/>
                  </a:schemeClr>
                </a:solidFill>
                <a:hlinkClick r:id="rId5">
                  <a:extLst>
                    <a:ext uri="{A12FA001-AC4F-418D-AE19-62706E023703}">
                      <ahyp:hlinkClr xmlns:ahyp="http://schemas.microsoft.com/office/drawing/2018/hyperlinkcolor" val="tx"/>
                    </a:ext>
                  </a:extLst>
                </a:hlinkClick>
              </a:rPr>
              <a:t> http://www.spacetelescope.org/images/opo1115c/</a:t>
            </a:r>
            <a:endParaRPr lang="en-SG" sz="1200" dirty="0">
              <a:solidFill>
                <a:schemeClr val="tx1">
                  <a:lumMod val="50000"/>
                  <a:lumOff val="50000"/>
                </a:schemeClr>
              </a:solidFill>
            </a:endParaRPr>
          </a:p>
        </p:txBody>
      </p:sp>
      <p:sp>
        <p:nvSpPr>
          <p:cNvPr id="11" name="TextBox 10">
            <a:extLst>
              <a:ext uri="{FF2B5EF4-FFF2-40B4-BE49-F238E27FC236}">
                <a16:creationId xmlns:a16="http://schemas.microsoft.com/office/drawing/2014/main" id="{54D61596-2C24-4F9A-8E9E-F0F90B63E0B6}"/>
              </a:ext>
            </a:extLst>
          </p:cNvPr>
          <p:cNvSpPr txBox="1"/>
          <p:nvPr/>
        </p:nvSpPr>
        <p:spPr>
          <a:xfrm>
            <a:off x="6312024" y="3843814"/>
            <a:ext cx="4536404" cy="292388"/>
          </a:xfrm>
          <a:prstGeom prst="rect">
            <a:avLst/>
          </a:prstGeom>
          <a:noFill/>
        </p:spPr>
        <p:txBody>
          <a:bodyPr wrap="square" rtlCol="0">
            <a:spAutoFit/>
          </a:bodyPr>
          <a:lstStyle/>
          <a:p>
            <a:r>
              <a:rPr lang="en-SG" sz="1300" dirty="0">
                <a:solidFill>
                  <a:schemeClr val="tx1">
                    <a:lumMod val="50000"/>
                    <a:lumOff val="50000"/>
                  </a:schemeClr>
                </a:solidFill>
              </a:rPr>
              <a:t>Image credit: </a:t>
            </a:r>
            <a:r>
              <a:rPr lang="en-SG" sz="1300" dirty="0" err="1">
                <a:solidFill>
                  <a:schemeClr val="tx1">
                    <a:lumMod val="50000"/>
                    <a:lumOff val="50000"/>
                  </a:schemeClr>
                </a:solidFill>
                <a:hlinkClick r:id="rId6">
                  <a:extLst>
                    <a:ext uri="{A12FA001-AC4F-418D-AE19-62706E023703}">
                      <ahyp:hlinkClr xmlns:ahyp="http://schemas.microsoft.com/office/drawing/2018/hyperlinkcolor" val="tx"/>
                    </a:ext>
                  </a:extLst>
                </a:hlinkClick>
              </a:rPr>
              <a:t>ThomasK</a:t>
            </a:r>
            <a:r>
              <a:rPr lang="en-SG" sz="1300" dirty="0">
                <a:solidFill>
                  <a:schemeClr val="tx1">
                    <a:lumMod val="50000"/>
                    <a:lumOff val="50000"/>
                  </a:schemeClr>
                </a:solidFill>
                <a:hlinkClick r:id="rId6">
                  <a:extLst>
                    <a:ext uri="{A12FA001-AC4F-418D-AE19-62706E023703}">
                      <ahyp:hlinkClr xmlns:ahyp="http://schemas.microsoft.com/office/drawing/2018/hyperlinkcolor" val="tx"/>
                    </a:ext>
                  </a:extLst>
                </a:hlinkClick>
              </a:rPr>
              <a:t> </a:t>
            </a:r>
            <a:r>
              <a:rPr lang="en-SG" sz="1300" dirty="0" err="1">
                <a:solidFill>
                  <a:schemeClr val="tx1">
                    <a:lumMod val="50000"/>
                    <a:lumOff val="50000"/>
                  </a:schemeClr>
                </a:solidFill>
                <a:hlinkClick r:id="rId6">
                  <a:extLst>
                    <a:ext uri="{A12FA001-AC4F-418D-AE19-62706E023703}">
                      <ahyp:hlinkClr xmlns:ahyp="http://schemas.microsoft.com/office/drawing/2018/hyperlinkcolor" val="tx"/>
                    </a:ext>
                  </a:extLst>
                </a:hlinkClick>
              </a:rPr>
              <a:t>Vbg</a:t>
            </a:r>
            <a:r>
              <a:rPr lang="en-SG" sz="1300" dirty="0">
                <a:solidFill>
                  <a:schemeClr val="tx1">
                    <a:lumMod val="50000"/>
                    <a:lumOff val="50000"/>
                  </a:schemeClr>
                </a:solidFill>
                <a:hlinkClick r:id="rId6">
                  <a:extLst>
                    <a:ext uri="{A12FA001-AC4F-418D-AE19-62706E023703}">
                      <ahyp:hlinkClr xmlns:ahyp="http://schemas.microsoft.com/office/drawing/2018/hyperlinkcolor" val="tx"/>
                    </a:ext>
                  </a:extLst>
                </a:hlinkClick>
              </a:rPr>
              <a:t>, CC BY-SA 3.0</a:t>
            </a:r>
            <a:endParaRPr lang="en-SG" sz="1300" dirty="0">
              <a:solidFill>
                <a:schemeClr val="tx1">
                  <a:lumMod val="50000"/>
                  <a:lumOff val="50000"/>
                </a:schemeClr>
              </a:solidFill>
            </a:endParaRPr>
          </a:p>
        </p:txBody>
      </p:sp>
      <p:sp>
        <p:nvSpPr>
          <p:cNvPr id="12" name="Content Placeholder 2">
            <a:extLst>
              <a:ext uri="{FF2B5EF4-FFF2-40B4-BE49-F238E27FC236}">
                <a16:creationId xmlns:a16="http://schemas.microsoft.com/office/drawing/2014/main" id="{665CEC51-49C2-4CFE-84A2-0AB3EB7F7D29}"/>
              </a:ext>
            </a:extLst>
          </p:cNvPr>
          <p:cNvSpPr txBox="1">
            <a:spLocks/>
          </p:cNvSpPr>
          <p:nvPr/>
        </p:nvSpPr>
        <p:spPr>
          <a:xfrm>
            <a:off x="6240016" y="4725144"/>
            <a:ext cx="5112568"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900" dirty="0">
                <a:solidFill>
                  <a:schemeClr val="accent6"/>
                </a:solidFill>
              </a:rPr>
              <a:t>Pulsating</a:t>
            </a:r>
            <a:r>
              <a:rPr lang="en-GB" sz="2900" dirty="0">
                <a:solidFill>
                  <a:schemeClr val="tx1">
                    <a:lumMod val="50000"/>
                    <a:lumOff val="50000"/>
                  </a:schemeClr>
                </a:solidFill>
              </a:rPr>
              <a:t> </a:t>
            </a:r>
            <a:r>
              <a:rPr lang="en-GB" sz="2900" dirty="0">
                <a:solidFill>
                  <a:schemeClr val="tx1">
                    <a:lumMod val="65000"/>
                    <a:lumOff val="35000"/>
                  </a:schemeClr>
                </a:solidFill>
              </a:rPr>
              <a:t>stars.</a:t>
            </a:r>
          </a:p>
          <a:p>
            <a:pPr marL="0" indent="0">
              <a:buNone/>
            </a:pPr>
            <a:r>
              <a:rPr lang="en-GB" sz="2900" dirty="0">
                <a:solidFill>
                  <a:schemeClr val="tx1">
                    <a:lumMod val="65000"/>
                    <a:lumOff val="35000"/>
                  </a:schemeClr>
                </a:solidFill>
              </a:rPr>
              <a:t>Periodic variations in brightness.</a:t>
            </a:r>
          </a:p>
        </p:txBody>
      </p:sp>
    </p:spTree>
    <p:extLst>
      <p:ext uri="{BB962C8B-B14F-4D97-AF65-F5344CB8AC3E}">
        <p14:creationId xmlns:p14="http://schemas.microsoft.com/office/powerpoint/2010/main" val="345893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a:extLst>
              <a:ext uri="{FF2B5EF4-FFF2-40B4-BE49-F238E27FC236}">
                <a16:creationId xmlns:a16="http://schemas.microsoft.com/office/drawing/2014/main" id="{C1756A8E-5147-4753-919F-B44EEF88469F}"/>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Distance measurement III: </a:t>
            </a:r>
            <a:r>
              <a:rPr lang="en-SG" dirty="0">
                <a:solidFill>
                  <a:schemeClr val="accent1"/>
                </a:solidFill>
              </a:rPr>
              <a:t>Cepheid Variables</a:t>
            </a:r>
          </a:p>
        </p:txBody>
      </p:sp>
      <p:sp>
        <p:nvSpPr>
          <p:cNvPr id="80" name="Slide Number Placeholder 3">
            <a:extLst>
              <a:ext uri="{FF2B5EF4-FFF2-40B4-BE49-F238E27FC236}">
                <a16:creationId xmlns:a16="http://schemas.microsoft.com/office/drawing/2014/main" id="{9E1524E3-090D-46F2-81C2-A69D813C9BDB}"/>
              </a:ext>
            </a:extLst>
          </p:cNvPr>
          <p:cNvSpPr>
            <a:spLocks noGrp="1"/>
          </p:cNvSpPr>
          <p:nvPr>
            <p:ph type="sldNum" sz="quarter" idx="12"/>
          </p:nvPr>
        </p:nvSpPr>
        <p:spPr>
          <a:xfrm>
            <a:off x="8737600" y="6356351"/>
            <a:ext cx="2844800" cy="365125"/>
          </a:xfrm>
        </p:spPr>
        <p:txBody>
          <a:bodyPr/>
          <a:lstStyle/>
          <a:p>
            <a:fld id="{7081BC99-F884-43C5-B753-915CEB8D5D35}" type="slidenum">
              <a:rPr lang="en-SG" smtClean="0">
                <a:solidFill>
                  <a:schemeClr val="tx1">
                    <a:lumMod val="50000"/>
                    <a:lumOff val="50000"/>
                  </a:schemeClr>
                </a:solidFill>
              </a:rPr>
              <a:pPr/>
              <a:t>15</a:t>
            </a:fld>
            <a:endParaRPr lang="en-SG">
              <a:solidFill>
                <a:schemeClr val="tx1">
                  <a:lumMod val="50000"/>
                  <a:lumOff val="50000"/>
                </a:schemeClr>
              </a:solidFill>
            </a:endParaRPr>
          </a:p>
        </p:txBody>
      </p:sp>
      <p:sp>
        <p:nvSpPr>
          <p:cNvPr id="11" name="TextBox 10">
            <a:extLst>
              <a:ext uri="{FF2B5EF4-FFF2-40B4-BE49-F238E27FC236}">
                <a16:creationId xmlns:a16="http://schemas.microsoft.com/office/drawing/2014/main" id="{54D61596-2C24-4F9A-8E9E-F0F90B63E0B6}"/>
              </a:ext>
            </a:extLst>
          </p:cNvPr>
          <p:cNvSpPr txBox="1"/>
          <p:nvPr/>
        </p:nvSpPr>
        <p:spPr>
          <a:xfrm>
            <a:off x="479376" y="6381328"/>
            <a:ext cx="4536404" cy="292388"/>
          </a:xfrm>
          <a:prstGeom prst="rect">
            <a:avLst/>
          </a:prstGeom>
          <a:noFill/>
        </p:spPr>
        <p:txBody>
          <a:bodyPr wrap="square" rtlCol="0">
            <a:spAutoFit/>
          </a:bodyPr>
          <a:lstStyle/>
          <a:p>
            <a:r>
              <a:rPr lang="en-SG" sz="1300" dirty="0">
                <a:solidFill>
                  <a:schemeClr val="tx1">
                    <a:lumMod val="50000"/>
                    <a:lumOff val="50000"/>
                  </a:schemeClr>
                </a:solidFill>
              </a:rPr>
              <a:t>Image credit: </a:t>
            </a:r>
            <a:r>
              <a:rPr lang="en-SG" sz="1300" dirty="0">
                <a:solidFill>
                  <a:schemeClr val="tx1">
                    <a:lumMod val="50000"/>
                    <a:lumOff val="50000"/>
                  </a:schemeClr>
                </a:solidFill>
                <a:hlinkClick r:id="rId3">
                  <a:extLst>
                    <a:ext uri="{A12FA001-AC4F-418D-AE19-62706E023703}">
                      <ahyp:hlinkClr xmlns:ahyp="http://schemas.microsoft.com/office/drawing/2018/hyperlinkcolor" val="tx"/>
                    </a:ext>
                  </a:extLst>
                </a:hlinkClick>
              </a:rPr>
              <a:t>Leavitt</a:t>
            </a:r>
            <a:endParaRPr lang="en-SG" sz="1300" dirty="0">
              <a:solidFill>
                <a:schemeClr val="tx1">
                  <a:lumMod val="50000"/>
                  <a:lumOff val="50000"/>
                </a:schemeClr>
              </a:solidFill>
            </a:endParaRPr>
          </a:p>
        </p:txBody>
      </p:sp>
      <p:sp>
        <p:nvSpPr>
          <p:cNvPr id="12" name="Content Placeholder 2">
            <a:extLst>
              <a:ext uri="{FF2B5EF4-FFF2-40B4-BE49-F238E27FC236}">
                <a16:creationId xmlns:a16="http://schemas.microsoft.com/office/drawing/2014/main" id="{665CEC51-49C2-4CFE-84A2-0AB3EB7F7D29}"/>
              </a:ext>
            </a:extLst>
          </p:cNvPr>
          <p:cNvSpPr txBox="1">
            <a:spLocks/>
          </p:cNvSpPr>
          <p:nvPr/>
        </p:nvSpPr>
        <p:spPr>
          <a:xfrm>
            <a:off x="6107412" y="2141984"/>
            <a:ext cx="4525092" cy="59913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700" b="1" dirty="0" err="1">
                <a:solidFill>
                  <a:schemeClr val="accent6"/>
                </a:solidFill>
              </a:rPr>
              <a:t>Henreitta</a:t>
            </a:r>
            <a:r>
              <a:rPr lang="en-GB" sz="2700" b="1" dirty="0">
                <a:solidFill>
                  <a:schemeClr val="accent6"/>
                </a:solidFill>
              </a:rPr>
              <a:t> Leavitt </a:t>
            </a:r>
            <a:r>
              <a:rPr lang="en-GB" sz="2700" dirty="0">
                <a:solidFill>
                  <a:schemeClr val="tx1">
                    <a:lumMod val="65000"/>
                    <a:lumOff val="35000"/>
                  </a:schemeClr>
                </a:solidFill>
              </a:rPr>
              <a:t>(1912):</a:t>
            </a:r>
          </a:p>
        </p:txBody>
      </p:sp>
      <p:sp>
        <p:nvSpPr>
          <p:cNvPr id="4" name="Rectangle 3">
            <a:extLst>
              <a:ext uri="{FF2B5EF4-FFF2-40B4-BE49-F238E27FC236}">
                <a16:creationId xmlns:a16="http://schemas.microsoft.com/office/drawing/2014/main" id="{B6EA33DC-4ACC-4B18-91CC-792FB535A255}"/>
              </a:ext>
            </a:extLst>
          </p:cNvPr>
          <p:cNvSpPr/>
          <p:nvPr/>
        </p:nvSpPr>
        <p:spPr>
          <a:xfrm>
            <a:off x="439566" y="1490127"/>
            <a:ext cx="4910336" cy="486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pic>
        <p:nvPicPr>
          <p:cNvPr id="13" name="Picture 12" descr="Chart, line chart&#10;&#10;Description automatically generated">
            <a:extLst>
              <a:ext uri="{FF2B5EF4-FFF2-40B4-BE49-F238E27FC236}">
                <a16:creationId xmlns:a16="http://schemas.microsoft.com/office/drawing/2014/main" id="{C6442CCB-A3CB-4782-BED8-4F012D093518}"/>
              </a:ext>
            </a:extLst>
          </p:cNvPr>
          <p:cNvPicPr>
            <a:picLocks noChangeAspect="1"/>
          </p:cNvPicPr>
          <p:nvPr/>
        </p:nvPicPr>
        <p:blipFill rotWithShape="1">
          <a:blip r:embed="rId4">
            <a:extLst>
              <a:ext uri="{28A0092B-C50C-407E-A947-70E740481C1C}">
                <a14:useLocalDpi xmlns:a14="http://schemas.microsoft.com/office/drawing/2010/main" val="0"/>
              </a:ext>
            </a:extLst>
          </a:blip>
          <a:srcRect l="4235" t="4851"/>
          <a:stretch/>
        </p:blipFill>
        <p:spPr>
          <a:xfrm>
            <a:off x="839416" y="1490127"/>
            <a:ext cx="4392488" cy="4529059"/>
          </a:xfrm>
          <a:prstGeom prst="rect">
            <a:avLst/>
          </a:prstGeom>
        </p:spPr>
      </p:pic>
      <p:sp>
        <p:nvSpPr>
          <p:cNvPr id="5" name="TextBox 4">
            <a:extLst>
              <a:ext uri="{FF2B5EF4-FFF2-40B4-BE49-F238E27FC236}">
                <a16:creationId xmlns:a16="http://schemas.microsoft.com/office/drawing/2014/main" id="{5733E39A-B590-483E-B649-ECFE43B9531B}"/>
              </a:ext>
            </a:extLst>
          </p:cNvPr>
          <p:cNvSpPr txBox="1"/>
          <p:nvPr/>
        </p:nvSpPr>
        <p:spPr>
          <a:xfrm rot="16200000">
            <a:off x="-1289467" y="3460358"/>
            <a:ext cx="3888432" cy="369332"/>
          </a:xfrm>
          <a:prstGeom prst="rect">
            <a:avLst/>
          </a:prstGeom>
          <a:noFill/>
        </p:spPr>
        <p:txBody>
          <a:bodyPr wrap="square" rtlCol="0">
            <a:spAutoFit/>
          </a:bodyPr>
          <a:lstStyle/>
          <a:p>
            <a:r>
              <a:rPr lang="en-SG" dirty="0">
                <a:solidFill>
                  <a:schemeClr val="accent1"/>
                </a:solidFill>
              </a:rPr>
              <a:t>Apparent Magnitude of Brightness, </a:t>
            </a:r>
            <a:r>
              <a:rPr lang="en-SG" i="1" dirty="0">
                <a:solidFill>
                  <a:schemeClr val="accent1"/>
                </a:solidFill>
              </a:rPr>
              <a:t>m</a:t>
            </a:r>
            <a:r>
              <a:rPr lang="en-SG" i="1" baseline="-25000" dirty="0">
                <a:solidFill>
                  <a:schemeClr val="accent1"/>
                </a:solidFill>
              </a:rPr>
              <a:t>V</a:t>
            </a:r>
          </a:p>
        </p:txBody>
      </p:sp>
      <p:sp>
        <p:nvSpPr>
          <p:cNvPr id="6" name="TextBox 5">
            <a:extLst>
              <a:ext uri="{FF2B5EF4-FFF2-40B4-BE49-F238E27FC236}">
                <a16:creationId xmlns:a16="http://schemas.microsoft.com/office/drawing/2014/main" id="{C2F91BE5-A31B-4C06-97BC-6EF30F241C76}"/>
              </a:ext>
            </a:extLst>
          </p:cNvPr>
          <p:cNvSpPr txBox="1"/>
          <p:nvPr/>
        </p:nvSpPr>
        <p:spPr>
          <a:xfrm>
            <a:off x="1526582" y="5999254"/>
            <a:ext cx="2736304" cy="369332"/>
          </a:xfrm>
          <a:prstGeom prst="rect">
            <a:avLst/>
          </a:prstGeom>
          <a:noFill/>
        </p:spPr>
        <p:txBody>
          <a:bodyPr wrap="square" rtlCol="0">
            <a:spAutoFit/>
          </a:bodyPr>
          <a:lstStyle/>
          <a:p>
            <a:r>
              <a:rPr lang="en-SG" dirty="0">
                <a:solidFill>
                  <a:schemeClr val="accent1"/>
                </a:solidFill>
              </a:rPr>
              <a:t>Log</a:t>
            </a:r>
            <a:r>
              <a:rPr lang="en-SG" baseline="-25000" dirty="0">
                <a:solidFill>
                  <a:schemeClr val="accent1"/>
                </a:solidFill>
              </a:rPr>
              <a:t>10</a:t>
            </a:r>
            <a:r>
              <a:rPr lang="en-SG" dirty="0">
                <a:solidFill>
                  <a:schemeClr val="accent1"/>
                </a:solidFill>
              </a:rPr>
              <a:t>(Period of pulsation)</a:t>
            </a:r>
          </a:p>
        </p:txBody>
      </p:sp>
      <p:sp>
        <p:nvSpPr>
          <p:cNvPr id="15" name="TextBox 14">
            <a:extLst>
              <a:ext uri="{FF2B5EF4-FFF2-40B4-BE49-F238E27FC236}">
                <a16:creationId xmlns:a16="http://schemas.microsoft.com/office/drawing/2014/main" id="{A061C12F-7542-4809-A43F-BA844B416DF3}"/>
              </a:ext>
            </a:extLst>
          </p:cNvPr>
          <p:cNvSpPr txBox="1"/>
          <p:nvPr/>
        </p:nvSpPr>
        <p:spPr>
          <a:xfrm>
            <a:off x="1343472" y="2579865"/>
            <a:ext cx="1872208" cy="323165"/>
          </a:xfrm>
          <a:prstGeom prst="rect">
            <a:avLst/>
          </a:prstGeom>
          <a:solidFill>
            <a:schemeClr val="bg1"/>
          </a:solidFill>
        </p:spPr>
        <p:txBody>
          <a:bodyPr wrap="square" rtlCol="0">
            <a:spAutoFit/>
          </a:bodyPr>
          <a:lstStyle/>
          <a:p>
            <a:r>
              <a:rPr lang="en-SG" sz="1500" dirty="0">
                <a:solidFill>
                  <a:schemeClr val="accent1"/>
                </a:solidFill>
              </a:rPr>
              <a:t>Maximum brightness</a:t>
            </a:r>
          </a:p>
        </p:txBody>
      </p:sp>
      <p:cxnSp>
        <p:nvCxnSpPr>
          <p:cNvPr id="20" name="Straight Arrow Connector 19">
            <a:extLst>
              <a:ext uri="{FF2B5EF4-FFF2-40B4-BE49-F238E27FC236}">
                <a16:creationId xmlns:a16="http://schemas.microsoft.com/office/drawing/2014/main" id="{8F3D75DC-025C-4EDD-94C4-6F6AF4626E4C}"/>
              </a:ext>
            </a:extLst>
          </p:cNvPr>
          <p:cNvCxnSpPr>
            <a:cxnSpLocks/>
          </p:cNvCxnSpPr>
          <p:nvPr/>
        </p:nvCxnSpPr>
        <p:spPr>
          <a:xfrm>
            <a:off x="3143672" y="2741115"/>
            <a:ext cx="3960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225209F-C6AB-4F2C-AEB8-611DF9DAF831}"/>
              </a:ext>
            </a:extLst>
          </p:cNvPr>
          <p:cNvSpPr txBox="1"/>
          <p:nvPr/>
        </p:nvSpPr>
        <p:spPr>
          <a:xfrm>
            <a:off x="2783632" y="4968103"/>
            <a:ext cx="1872208" cy="323165"/>
          </a:xfrm>
          <a:prstGeom prst="rect">
            <a:avLst/>
          </a:prstGeom>
          <a:solidFill>
            <a:schemeClr val="bg1"/>
          </a:solidFill>
        </p:spPr>
        <p:txBody>
          <a:bodyPr wrap="square" rtlCol="0">
            <a:spAutoFit/>
          </a:bodyPr>
          <a:lstStyle/>
          <a:p>
            <a:r>
              <a:rPr lang="en-SG" sz="1500" dirty="0">
                <a:solidFill>
                  <a:schemeClr val="accent1"/>
                </a:solidFill>
              </a:rPr>
              <a:t>Minimum brightness</a:t>
            </a:r>
          </a:p>
        </p:txBody>
      </p:sp>
      <p:cxnSp>
        <p:nvCxnSpPr>
          <p:cNvPr id="22" name="Straight Arrow Connector 21">
            <a:extLst>
              <a:ext uri="{FF2B5EF4-FFF2-40B4-BE49-F238E27FC236}">
                <a16:creationId xmlns:a16="http://schemas.microsoft.com/office/drawing/2014/main" id="{77552C3E-ABB4-4F91-A6DF-52AC53178F58}"/>
              </a:ext>
            </a:extLst>
          </p:cNvPr>
          <p:cNvCxnSpPr>
            <a:cxnSpLocks/>
          </p:cNvCxnSpPr>
          <p:nvPr/>
        </p:nvCxnSpPr>
        <p:spPr>
          <a:xfrm flipH="1">
            <a:off x="2351584" y="5157192"/>
            <a:ext cx="3960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4FD331-9028-4BE6-B9E3-E4DAFBDCA3B9}"/>
                  </a:ext>
                </a:extLst>
              </p:cNvPr>
              <p:cNvSpPr txBox="1"/>
              <p:nvPr/>
            </p:nvSpPr>
            <p:spPr>
              <a:xfrm>
                <a:off x="7349079" y="3131841"/>
                <a:ext cx="2777042"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700" b="0" i="1" smtClean="0">
                          <a:solidFill>
                            <a:schemeClr val="accent1"/>
                          </a:solidFill>
                          <a:latin typeface="Cambria Math" panose="02040503050406030204" pitchFamily="18" charset="0"/>
                        </a:rPr>
                        <m:t>𝑚</m:t>
                      </m:r>
                      <m:r>
                        <a:rPr lang="en-SG" sz="2700" b="0" i="1" smtClean="0">
                          <a:solidFill>
                            <a:schemeClr val="accent1"/>
                          </a:solidFill>
                          <a:latin typeface="Cambria Math" panose="02040503050406030204" pitchFamily="18" charset="0"/>
                        </a:rPr>
                        <m:t>=</m:t>
                      </m:r>
                      <m:r>
                        <a:rPr lang="en-SG" sz="2700" b="0" i="1" smtClean="0">
                          <a:solidFill>
                            <a:schemeClr val="accent1"/>
                          </a:solidFill>
                          <a:latin typeface="Cambria Math" panose="02040503050406030204" pitchFamily="18" charset="0"/>
                        </a:rPr>
                        <m:t>𝛼</m:t>
                      </m:r>
                      <m:func>
                        <m:funcPr>
                          <m:ctrlPr>
                            <a:rPr lang="en-SG" sz="2700" b="0" i="1" smtClean="0">
                              <a:solidFill>
                                <a:schemeClr val="accent1"/>
                              </a:solidFill>
                              <a:latin typeface="Cambria Math" panose="02040503050406030204" pitchFamily="18" charset="0"/>
                            </a:rPr>
                          </m:ctrlPr>
                        </m:funcPr>
                        <m:fName>
                          <m:sSub>
                            <m:sSubPr>
                              <m:ctrlPr>
                                <a:rPr lang="en-SG" sz="2700" b="0" i="1" smtClean="0">
                                  <a:solidFill>
                                    <a:schemeClr val="accent1"/>
                                  </a:solidFill>
                                  <a:latin typeface="Cambria Math" panose="02040503050406030204" pitchFamily="18" charset="0"/>
                                </a:rPr>
                              </m:ctrlPr>
                            </m:sSubPr>
                            <m:e>
                              <m:r>
                                <m:rPr>
                                  <m:sty m:val="p"/>
                                </m:rPr>
                                <a:rPr lang="en-SG" sz="2700" b="0" i="0" smtClean="0">
                                  <a:solidFill>
                                    <a:schemeClr val="accent1"/>
                                  </a:solidFill>
                                  <a:latin typeface="Cambria Math" panose="02040503050406030204" pitchFamily="18" charset="0"/>
                                </a:rPr>
                                <m:t>log</m:t>
                              </m:r>
                            </m:e>
                            <m:sub>
                              <m:r>
                                <a:rPr lang="en-SG" sz="2700" b="0" i="1" smtClean="0">
                                  <a:solidFill>
                                    <a:schemeClr val="accent1"/>
                                  </a:solidFill>
                                  <a:latin typeface="Cambria Math" panose="02040503050406030204" pitchFamily="18" charset="0"/>
                                </a:rPr>
                                <m:t>10</m:t>
                              </m:r>
                            </m:sub>
                          </m:sSub>
                        </m:fName>
                        <m:e>
                          <m:r>
                            <a:rPr lang="en-SG" sz="2700" b="0" i="1" smtClean="0">
                              <a:solidFill>
                                <a:schemeClr val="accent1"/>
                              </a:solidFill>
                              <a:latin typeface="Cambria Math" panose="02040503050406030204" pitchFamily="18" charset="0"/>
                            </a:rPr>
                            <m:t>𝑃</m:t>
                          </m:r>
                          <m:r>
                            <a:rPr lang="en-SG" sz="2700" b="0" i="1" smtClean="0">
                              <a:solidFill>
                                <a:schemeClr val="accent1"/>
                              </a:solidFill>
                              <a:latin typeface="Cambria Math" panose="02040503050406030204" pitchFamily="18" charset="0"/>
                            </a:rPr>
                            <m:t>+</m:t>
                          </m:r>
                          <m:r>
                            <a:rPr lang="en-SG" sz="2700" b="0" i="1" smtClean="0">
                              <a:solidFill>
                                <a:schemeClr val="accent1"/>
                              </a:solidFill>
                              <a:latin typeface="Cambria Math" panose="02040503050406030204" pitchFamily="18" charset="0"/>
                            </a:rPr>
                            <m:t>𝛽</m:t>
                          </m:r>
                        </m:e>
                      </m:func>
                    </m:oMath>
                  </m:oMathPara>
                </a14:m>
                <a:endParaRPr lang="en-SG" sz="2700" dirty="0">
                  <a:solidFill>
                    <a:schemeClr val="accent1"/>
                  </a:solidFill>
                </a:endParaRPr>
              </a:p>
            </p:txBody>
          </p:sp>
        </mc:Choice>
        <mc:Fallback xmlns="">
          <p:sp>
            <p:nvSpPr>
              <p:cNvPr id="18" name="TextBox 17">
                <a:extLst>
                  <a:ext uri="{FF2B5EF4-FFF2-40B4-BE49-F238E27FC236}">
                    <a16:creationId xmlns:a16="http://schemas.microsoft.com/office/drawing/2014/main" id="{FE4FD331-9028-4BE6-B9E3-E4DAFBDCA3B9}"/>
                  </a:ext>
                </a:extLst>
              </p:cNvPr>
              <p:cNvSpPr txBox="1">
                <a:spLocks noRot="1" noChangeAspect="1" noMove="1" noResize="1" noEditPoints="1" noAdjustHandles="1" noChangeArrowheads="1" noChangeShapeType="1" noTextEdit="1"/>
              </p:cNvSpPr>
              <p:nvPr/>
            </p:nvSpPr>
            <p:spPr>
              <a:xfrm>
                <a:off x="7349079" y="3131841"/>
                <a:ext cx="2777042" cy="415498"/>
              </a:xfrm>
              <a:prstGeom prst="rect">
                <a:avLst/>
              </a:prstGeom>
              <a:blipFill>
                <a:blip r:embed="rId5"/>
                <a:stretch>
                  <a:fillRect/>
                </a:stretch>
              </a:blipFill>
            </p:spPr>
            <p:txBody>
              <a:bodyPr/>
              <a:lstStyle/>
              <a:p>
                <a:r>
                  <a:rPr lang="en-SG">
                    <a:noFill/>
                  </a:rPr>
                  <a:t> </a:t>
                </a:r>
              </a:p>
            </p:txBody>
          </p:sp>
        </mc:Fallback>
      </mc:AlternateContent>
      <p:sp>
        <p:nvSpPr>
          <p:cNvPr id="2" name="TextBox 1">
            <a:extLst>
              <a:ext uri="{FF2B5EF4-FFF2-40B4-BE49-F238E27FC236}">
                <a16:creationId xmlns:a16="http://schemas.microsoft.com/office/drawing/2014/main" id="{8582D42A-8CBD-05A2-6118-EDE7FCD66567}"/>
              </a:ext>
            </a:extLst>
          </p:cNvPr>
          <p:cNvSpPr txBox="1"/>
          <p:nvPr/>
        </p:nvSpPr>
        <p:spPr>
          <a:xfrm>
            <a:off x="6168008" y="4933037"/>
            <a:ext cx="5904656" cy="800219"/>
          </a:xfrm>
          <a:prstGeom prst="rect">
            <a:avLst/>
          </a:prstGeom>
          <a:noFill/>
        </p:spPr>
        <p:txBody>
          <a:bodyPr wrap="square" rtlCol="0">
            <a:spAutoFit/>
          </a:bodyPr>
          <a:lstStyle/>
          <a:p>
            <a:r>
              <a:rPr lang="en-SG" sz="2300" dirty="0">
                <a:solidFill>
                  <a:schemeClr val="tx1">
                    <a:lumMod val="65000"/>
                    <a:lumOff val="35000"/>
                  </a:schemeClr>
                </a:solidFill>
              </a:rPr>
              <a:t>Leavitt analysed </a:t>
            </a:r>
            <a:r>
              <a:rPr lang="en-GB" sz="2300" dirty="0">
                <a:solidFill>
                  <a:schemeClr val="tx1">
                    <a:lumMod val="65000"/>
                    <a:lumOff val="35000"/>
                  </a:schemeClr>
                </a:solidFill>
              </a:rPr>
              <a:t>over 2000 Cepheids in the Small </a:t>
            </a:r>
            <a:r>
              <a:rPr lang="en-GB" sz="2300" dirty="0" err="1">
                <a:solidFill>
                  <a:schemeClr val="tx1">
                    <a:lumMod val="65000"/>
                    <a:lumOff val="35000"/>
                  </a:schemeClr>
                </a:solidFill>
              </a:rPr>
              <a:t>Magellanic</a:t>
            </a:r>
            <a:r>
              <a:rPr lang="en-GB" sz="2300" dirty="0">
                <a:solidFill>
                  <a:schemeClr val="tx1">
                    <a:lumMod val="65000"/>
                    <a:lumOff val="35000"/>
                  </a:schemeClr>
                </a:solidFill>
              </a:rPr>
              <a:t> Cloud (SMC)!!</a:t>
            </a:r>
          </a:p>
        </p:txBody>
      </p:sp>
      <p:sp>
        <p:nvSpPr>
          <p:cNvPr id="3" name="Content Placeholder 2">
            <a:extLst>
              <a:ext uri="{FF2B5EF4-FFF2-40B4-BE49-F238E27FC236}">
                <a16:creationId xmlns:a16="http://schemas.microsoft.com/office/drawing/2014/main" id="{0F0FA77E-9D5C-ABBE-3E22-F75E0B602EF8}"/>
              </a:ext>
            </a:extLst>
          </p:cNvPr>
          <p:cNvSpPr txBox="1">
            <a:spLocks/>
          </p:cNvSpPr>
          <p:nvPr/>
        </p:nvSpPr>
        <p:spPr>
          <a:xfrm>
            <a:off x="6743485" y="3806922"/>
            <a:ext cx="1728779" cy="4861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300" dirty="0">
                <a:solidFill>
                  <a:schemeClr val="tx1">
                    <a:lumMod val="65000"/>
                    <a:lumOff val="35000"/>
                  </a:schemeClr>
                </a:solidFill>
              </a:rPr>
              <a:t>Brightness</a:t>
            </a:r>
          </a:p>
        </p:txBody>
      </p:sp>
      <p:sp>
        <p:nvSpPr>
          <p:cNvPr id="7" name="Content Placeholder 2">
            <a:extLst>
              <a:ext uri="{FF2B5EF4-FFF2-40B4-BE49-F238E27FC236}">
                <a16:creationId xmlns:a16="http://schemas.microsoft.com/office/drawing/2014/main" id="{86233AF6-56BE-3F0F-0524-CF7D4CC5C305}"/>
              </a:ext>
            </a:extLst>
          </p:cNvPr>
          <p:cNvSpPr txBox="1">
            <a:spLocks/>
          </p:cNvSpPr>
          <p:nvPr/>
        </p:nvSpPr>
        <p:spPr>
          <a:xfrm>
            <a:off x="8916831" y="3806922"/>
            <a:ext cx="3011817" cy="4861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300" dirty="0">
                <a:solidFill>
                  <a:schemeClr val="tx1">
                    <a:lumMod val="65000"/>
                    <a:lumOff val="35000"/>
                  </a:schemeClr>
                </a:solidFill>
              </a:rPr>
              <a:t>Period of pulsation</a:t>
            </a:r>
          </a:p>
        </p:txBody>
      </p:sp>
      <p:cxnSp>
        <p:nvCxnSpPr>
          <p:cNvPr id="9" name="Straight Arrow Connector 8">
            <a:extLst>
              <a:ext uri="{FF2B5EF4-FFF2-40B4-BE49-F238E27FC236}">
                <a16:creationId xmlns:a16="http://schemas.microsoft.com/office/drawing/2014/main" id="{8A8053C2-0E98-06E2-7E87-63DA9FED44BD}"/>
              </a:ext>
            </a:extLst>
          </p:cNvPr>
          <p:cNvCxnSpPr/>
          <p:nvPr/>
        </p:nvCxnSpPr>
        <p:spPr>
          <a:xfrm flipV="1">
            <a:off x="9336360" y="3586334"/>
            <a:ext cx="0" cy="3146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AEA173-0729-ADB3-4A42-4D5AA35D0D75}"/>
              </a:ext>
            </a:extLst>
          </p:cNvPr>
          <p:cNvCxnSpPr/>
          <p:nvPr/>
        </p:nvCxnSpPr>
        <p:spPr>
          <a:xfrm flipV="1">
            <a:off x="7536160" y="3581400"/>
            <a:ext cx="0" cy="31466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90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a:extLst>
              <a:ext uri="{FF2B5EF4-FFF2-40B4-BE49-F238E27FC236}">
                <a16:creationId xmlns:a16="http://schemas.microsoft.com/office/drawing/2014/main" id="{C1756A8E-5147-4753-919F-B44EEF88469F}"/>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50000"/>
                    <a:lumOff val="50000"/>
                  </a:schemeClr>
                </a:solidFill>
              </a:rPr>
              <a:t>Distance measurement III: </a:t>
            </a:r>
            <a:r>
              <a:rPr lang="en-SG" dirty="0">
                <a:solidFill>
                  <a:schemeClr val="accent1"/>
                </a:solidFill>
              </a:rPr>
              <a:t>Cepheid Variables</a:t>
            </a:r>
          </a:p>
        </p:txBody>
      </p:sp>
      <p:sp>
        <p:nvSpPr>
          <p:cNvPr id="80" name="Slide Number Placeholder 3">
            <a:extLst>
              <a:ext uri="{FF2B5EF4-FFF2-40B4-BE49-F238E27FC236}">
                <a16:creationId xmlns:a16="http://schemas.microsoft.com/office/drawing/2014/main" id="{9E1524E3-090D-46F2-81C2-A69D813C9BDB}"/>
              </a:ext>
            </a:extLst>
          </p:cNvPr>
          <p:cNvSpPr>
            <a:spLocks noGrp="1"/>
          </p:cNvSpPr>
          <p:nvPr>
            <p:ph type="sldNum" sz="quarter" idx="12"/>
          </p:nvPr>
        </p:nvSpPr>
        <p:spPr>
          <a:xfrm>
            <a:off x="8737600" y="6356351"/>
            <a:ext cx="2844800" cy="365125"/>
          </a:xfrm>
        </p:spPr>
        <p:txBody>
          <a:bodyPr/>
          <a:lstStyle/>
          <a:p>
            <a:fld id="{7081BC99-F884-43C5-B753-915CEB8D5D35}" type="slidenum">
              <a:rPr lang="en-SG" smtClean="0">
                <a:solidFill>
                  <a:schemeClr val="tx1">
                    <a:lumMod val="50000"/>
                    <a:lumOff val="50000"/>
                  </a:schemeClr>
                </a:solidFill>
              </a:rPr>
              <a:pPr/>
              <a:t>16</a:t>
            </a:fld>
            <a:endParaRPr lang="en-SG" dirty="0">
              <a:solidFill>
                <a:schemeClr val="tx1">
                  <a:lumMod val="50000"/>
                  <a:lumOff val="50000"/>
                </a:schemeClr>
              </a:solidFill>
            </a:endParaRPr>
          </a:p>
        </p:txBody>
      </p:sp>
      <p:sp>
        <p:nvSpPr>
          <p:cNvPr id="11" name="TextBox 10">
            <a:extLst>
              <a:ext uri="{FF2B5EF4-FFF2-40B4-BE49-F238E27FC236}">
                <a16:creationId xmlns:a16="http://schemas.microsoft.com/office/drawing/2014/main" id="{54D61596-2C24-4F9A-8E9E-F0F90B63E0B6}"/>
              </a:ext>
            </a:extLst>
          </p:cNvPr>
          <p:cNvSpPr txBox="1"/>
          <p:nvPr/>
        </p:nvSpPr>
        <p:spPr>
          <a:xfrm>
            <a:off x="479376" y="6381328"/>
            <a:ext cx="4536404" cy="292388"/>
          </a:xfrm>
          <a:prstGeom prst="rect">
            <a:avLst/>
          </a:prstGeom>
          <a:noFill/>
        </p:spPr>
        <p:txBody>
          <a:bodyPr wrap="square" rtlCol="0">
            <a:spAutoFit/>
          </a:bodyPr>
          <a:lstStyle/>
          <a:p>
            <a:r>
              <a:rPr lang="en-SG" sz="1300" dirty="0">
                <a:solidFill>
                  <a:schemeClr val="tx1">
                    <a:lumMod val="50000"/>
                    <a:lumOff val="50000"/>
                  </a:schemeClr>
                </a:solidFill>
              </a:rPr>
              <a:t>Image credit: </a:t>
            </a:r>
            <a:r>
              <a:rPr lang="en-SG" sz="1300" dirty="0">
                <a:solidFill>
                  <a:schemeClr val="tx1">
                    <a:lumMod val="50000"/>
                    <a:lumOff val="50000"/>
                  </a:schemeClr>
                </a:solidFill>
                <a:hlinkClick r:id="rId3">
                  <a:extLst>
                    <a:ext uri="{A12FA001-AC4F-418D-AE19-62706E023703}">
                      <ahyp:hlinkClr xmlns:ahyp="http://schemas.microsoft.com/office/drawing/2018/hyperlinkcolor" val="tx"/>
                    </a:ext>
                  </a:extLst>
                </a:hlinkClick>
              </a:rPr>
              <a:t>Leavitt</a:t>
            </a:r>
            <a:endParaRPr lang="en-SG" sz="1300" dirty="0">
              <a:solidFill>
                <a:schemeClr val="tx1">
                  <a:lumMod val="50000"/>
                  <a:lumOff val="50000"/>
                </a:schemeClr>
              </a:solidFill>
            </a:endParaRPr>
          </a:p>
        </p:txBody>
      </p:sp>
      <p:sp>
        <p:nvSpPr>
          <p:cNvPr id="12" name="Content Placeholder 2">
            <a:extLst>
              <a:ext uri="{FF2B5EF4-FFF2-40B4-BE49-F238E27FC236}">
                <a16:creationId xmlns:a16="http://schemas.microsoft.com/office/drawing/2014/main" id="{665CEC51-49C2-4CFE-84A2-0AB3EB7F7D29}"/>
              </a:ext>
            </a:extLst>
          </p:cNvPr>
          <p:cNvSpPr txBox="1">
            <a:spLocks/>
          </p:cNvSpPr>
          <p:nvPr/>
        </p:nvSpPr>
        <p:spPr>
          <a:xfrm>
            <a:off x="5591944" y="3861032"/>
            <a:ext cx="6336704" cy="6480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300" dirty="0">
                <a:solidFill>
                  <a:schemeClr val="accent1"/>
                </a:solidFill>
              </a:rPr>
              <a:t>Perform a calibration to get:</a:t>
            </a:r>
            <a:endParaRPr lang="en-GB" sz="2300" dirty="0">
              <a:solidFill>
                <a:schemeClr val="tx1">
                  <a:lumMod val="50000"/>
                  <a:lumOff val="50000"/>
                </a:schemeClr>
              </a:solidFill>
            </a:endParaRPr>
          </a:p>
        </p:txBody>
      </p:sp>
      <p:sp>
        <p:nvSpPr>
          <p:cNvPr id="4" name="Rectangle 3">
            <a:extLst>
              <a:ext uri="{FF2B5EF4-FFF2-40B4-BE49-F238E27FC236}">
                <a16:creationId xmlns:a16="http://schemas.microsoft.com/office/drawing/2014/main" id="{B6EA33DC-4ACC-4B18-91CC-792FB535A255}"/>
              </a:ext>
            </a:extLst>
          </p:cNvPr>
          <p:cNvSpPr/>
          <p:nvPr/>
        </p:nvSpPr>
        <p:spPr>
          <a:xfrm>
            <a:off x="439566" y="1490127"/>
            <a:ext cx="4910336" cy="486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pic>
        <p:nvPicPr>
          <p:cNvPr id="13" name="Picture 12" descr="Chart, line chart&#10;&#10;Description automatically generated">
            <a:extLst>
              <a:ext uri="{FF2B5EF4-FFF2-40B4-BE49-F238E27FC236}">
                <a16:creationId xmlns:a16="http://schemas.microsoft.com/office/drawing/2014/main" id="{C6442CCB-A3CB-4782-BED8-4F012D093518}"/>
              </a:ext>
            </a:extLst>
          </p:cNvPr>
          <p:cNvPicPr>
            <a:picLocks noChangeAspect="1"/>
          </p:cNvPicPr>
          <p:nvPr/>
        </p:nvPicPr>
        <p:blipFill rotWithShape="1">
          <a:blip r:embed="rId4">
            <a:extLst>
              <a:ext uri="{28A0092B-C50C-407E-A947-70E740481C1C}">
                <a14:useLocalDpi xmlns:a14="http://schemas.microsoft.com/office/drawing/2010/main" val="0"/>
              </a:ext>
            </a:extLst>
          </a:blip>
          <a:srcRect l="4235" t="4851"/>
          <a:stretch/>
        </p:blipFill>
        <p:spPr>
          <a:xfrm>
            <a:off x="839416" y="1490127"/>
            <a:ext cx="4392488" cy="4529059"/>
          </a:xfrm>
          <a:prstGeom prst="rect">
            <a:avLst/>
          </a:prstGeom>
        </p:spPr>
      </p:pic>
      <p:sp>
        <p:nvSpPr>
          <p:cNvPr id="5" name="TextBox 4">
            <a:extLst>
              <a:ext uri="{FF2B5EF4-FFF2-40B4-BE49-F238E27FC236}">
                <a16:creationId xmlns:a16="http://schemas.microsoft.com/office/drawing/2014/main" id="{5733E39A-B590-483E-B649-ECFE43B9531B}"/>
              </a:ext>
            </a:extLst>
          </p:cNvPr>
          <p:cNvSpPr txBox="1"/>
          <p:nvPr/>
        </p:nvSpPr>
        <p:spPr>
          <a:xfrm rot="16200000">
            <a:off x="-1289467" y="3460358"/>
            <a:ext cx="3888432" cy="369332"/>
          </a:xfrm>
          <a:prstGeom prst="rect">
            <a:avLst/>
          </a:prstGeom>
          <a:noFill/>
        </p:spPr>
        <p:txBody>
          <a:bodyPr wrap="square" rtlCol="0">
            <a:spAutoFit/>
          </a:bodyPr>
          <a:lstStyle/>
          <a:p>
            <a:r>
              <a:rPr lang="en-SG" dirty="0">
                <a:solidFill>
                  <a:schemeClr val="accent1"/>
                </a:solidFill>
              </a:rPr>
              <a:t>Apparent Magnitude of Brightness, </a:t>
            </a:r>
            <a:r>
              <a:rPr lang="en-SG" i="1" dirty="0">
                <a:solidFill>
                  <a:schemeClr val="accent1"/>
                </a:solidFill>
              </a:rPr>
              <a:t>m</a:t>
            </a:r>
            <a:r>
              <a:rPr lang="en-SG" i="1" baseline="-25000" dirty="0">
                <a:solidFill>
                  <a:schemeClr val="accent1"/>
                </a:solidFill>
              </a:rPr>
              <a:t>V</a:t>
            </a:r>
          </a:p>
        </p:txBody>
      </p:sp>
      <p:sp>
        <p:nvSpPr>
          <p:cNvPr id="6" name="TextBox 5">
            <a:extLst>
              <a:ext uri="{FF2B5EF4-FFF2-40B4-BE49-F238E27FC236}">
                <a16:creationId xmlns:a16="http://schemas.microsoft.com/office/drawing/2014/main" id="{C2F91BE5-A31B-4C06-97BC-6EF30F241C76}"/>
              </a:ext>
            </a:extLst>
          </p:cNvPr>
          <p:cNvSpPr txBox="1"/>
          <p:nvPr/>
        </p:nvSpPr>
        <p:spPr>
          <a:xfrm>
            <a:off x="1526582" y="5999254"/>
            <a:ext cx="2736304" cy="369332"/>
          </a:xfrm>
          <a:prstGeom prst="rect">
            <a:avLst/>
          </a:prstGeom>
          <a:noFill/>
        </p:spPr>
        <p:txBody>
          <a:bodyPr wrap="square" rtlCol="0">
            <a:spAutoFit/>
          </a:bodyPr>
          <a:lstStyle/>
          <a:p>
            <a:r>
              <a:rPr lang="en-SG" dirty="0">
                <a:solidFill>
                  <a:schemeClr val="accent1"/>
                </a:solidFill>
              </a:rPr>
              <a:t>Log</a:t>
            </a:r>
            <a:r>
              <a:rPr lang="en-SG" baseline="-25000" dirty="0">
                <a:solidFill>
                  <a:schemeClr val="accent1"/>
                </a:solidFill>
              </a:rPr>
              <a:t>10</a:t>
            </a:r>
            <a:r>
              <a:rPr lang="en-SG" dirty="0">
                <a:solidFill>
                  <a:schemeClr val="accent1"/>
                </a:solidFill>
              </a:rPr>
              <a:t>(Period of pulsation)</a:t>
            </a:r>
          </a:p>
        </p:txBody>
      </p:sp>
      <p:sp>
        <p:nvSpPr>
          <p:cNvPr id="15" name="TextBox 14">
            <a:extLst>
              <a:ext uri="{FF2B5EF4-FFF2-40B4-BE49-F238E27FC236}">
                <a16:creationId xmlns:a16="http://schemas.microsoft.com/office/drawing/2014/main" id="{A061C12F-7542-4809-A43F-BA844B416DF3}"/>
              </a:ext>
            </a:extLst>
          </p:cNvPr>
          <p:cNvSpPr txBox="1"/>
          <p:nvPr/>
        </p:nvSpPr>
        <p:spPr>
          <a:xfrm>
            <a:off x="1343472" y="2579865"/>
            <a:ext cx="1872208" cy="323165"/>
          </a:xfrm>
          <a:prstGeom prst="rect">
            <a:avLst/>
          </a:prstGeom>
          <a:solidFill>
            <a:schemeClr val="bg1"/>
          </a:solidFill>
        </p:spPr>
        <p:txBody>
          <a:bodyPr wrap="square" rtlCol="0">
            <a:spAutoFit/>
          </a:bodyPr>
          <a:lstStyle/>
          <a:p>
            <a:r>
              <a:rPr lang="en-SG" sz="1500" dirty="0">
                <a:solidFill>
                  <a:schemeClr val="accent1"/>
                </a:solidFill>
              </a:rPr>
              <a:t>Maximum brightness</a:t>
            </a:r>
          </a:p>
        </p:txBody>
      </p:sp>
      <p:cxnSp>
        <p:nvCxnSpPr>
          <p:cNvPr id="20" name="Straight Arrow Connector 19">
            <a:extLst>
              <a:ext uri="{FF2B5EF4-FFF2-40B4-BE49-F238E27FC236}">
                <a16:creationId xmlns:a16="http://schemas.microsoft.com/office/drawing/2014/main" id="{8F3D75DC-025C-4EDD-94C4-6F6AF4626E4C}"/>
              </a:ext>
            </a:extLst>
          </p:cNvPr>
          <p:cNvCxnSpPr>
            <a:cxnSpLocks/>
          </p:cNvCxnSpPr>
          <p:nvPr/>
        </p:nvCxnSpPr>
        <p:spPr>
          <a:xfrm>
            <a:off x="3143672" y="2741115"/>
            <a:ext cx="3960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225209F-C6AB-4F2C-AEB8-611DF9DAF831}"/>
              </a:ext>
            </a:extLst>
          </p:cNvPr>
          <p:cNvSpPr txBox="1"/>
          <p:nvPr/>
        </p:nvSpPr>
        <p:spPr>
          <a:xfrm>
            <a:off x="2783632" y="4968103"/>
            <a:ext cx="1872208" cy="323165"/>
          </a:xfrm>
          <a:prstGeom prst="rect">
            <a:avLst/>
          </a:prstGeom>
          <a:solidFill>
            <a:schemeClr val="bg1"/>
          </a:solidFill>
        </p:spPr>
        <p:txBody>
          <a:bodyPr wrap="square" rtlCol="0">
            <a:spAutoFit/>
          </a:bodyPr>
          <a:lstStyle/>
          <a:p>
            <a:r>
              <a:rPr lang="en-SG" sz="1500" dirty="0">
                <a:solidFill>
                  <a:schemeClr val="accent1"/>
                </a:solidFill>
              </a:rPr>
              <a:t>Minimum brightness</a:t>
            </a:r>
          </a:p>
        </p:txBody>
      </p:sp>
      <p:cxnSp>
        <p:nvCxnSpPr>
          <p:cNvPr id="22" name="Straight Arrow Connector 21">
            <a:extLst>
              <a:ext uri="{FF2B5EF4-FFF2-40B4-BE49-F238E27FC236}">
                <a16:creationId xmlns:a16="http://schemas.microsoft.com/office/drawing/2014/main" id="{77552C3E-ABB4-4F91-A6DF-52AC53178F58}"/>
              </a:ext>
            </a:extLst>
          </p:cNvPr>
          <p:cNvCxnSpPr>
            <a:cxnSpLocks/>
          </p:cNvCxnSpPr>
          <p:nvPr/>
        </p:nvCxnSpPr>
        <p:spPr>
          <a:xfrm flipH="1">
            <a:off x="2351584" y="5157192"/>
            <a:ext cx="39609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09F59C5-094C-4BA9-9F76-3E2EFC040095}"/>
                  </a:ext>
                </a:extLst>
              </p:cNvPr>
              <p:cNvSpPr txBox="1"/>
              <p:nvPr/>
            </p:nvSpPr>
            <p:spPr>
              <a:xfrm>
                <a:off x="7318522" y="4437112"/>
                <a:ext cx="2739532"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700" b="0" i="1" smtClean="0">
                          <a:solidFill>
                            <a:schemeClr val="accent1"/>
                          </a:solidFill>
                          <a:latin typeface="Cambria Math" panose="02040503050406030204" pitchFamily="18" charset="0"/>
                        </a:rPr>
                        <m:t>𝑀</m:t>
                      </m:r>
                      <m:r>
                        <a:rPr lang="en-SG" sz="2700" b="0" i="1" smtClean="0">
                          <a:solidFill>
                            <a:schemeClr val="accent1"/>
                          </a:solidFill>
                          <a:latin typeface="Cambria Math" panose="02040503050406030204" pitchFamily="18" charset="0"/>
                        </a:rPr>
                        <m:t>=</m:t>
                      </m:r>
                      <m:r>
                        <a:rPr lang="en-SG" sz="2700" b="0" i="1" smtClean="0">
                          <a:solidFill>
                            <a:schemeClr val="accent1"/>
                          </a:solidFill>
                          <a:latin typeface="Cambria Math" panose="02040503050406030204" pitchFamily="18" charset="0"/>
                        </a:rPr>
                        <m:t>𝑎</m:t>
                      </m:r>
                      <m:func>
                        <m:funcPr>
                          <m:ctrlPr>
                            <a:rPr lang="en-SG" sz="2700" b="0" i="1" smtClean="0">
                              <a:solidFill>
                                <a:schemeClr val="accent1"/>
                              </a:solidFill>
                              <a:latin typeface="Cambria Math" panose="02040503050406030204" pitchFamily="18" charset="0"/>
                            </a:rPr>
                          </m:ctrlPr>
                        </m:funcPr>
                        <m:fName>
                          <m:sSub>
                            <m:sSubPr>
                              <m:ctrlPr>
                                <a:rPr lang="en-SG" sz="2700" b="0" i="1" smtClean="0">
                                  <a:solidFill>
                                    <a:schemeClr val="accent1"/>
                                  </a:solidFill>
                                  <a:latin typeface="Cambria Math" panose="02040503050406030204" pitchFamily="18" charset="0"/>
                                </a:rPr>
                              </m:ctrlPr>
                            </m:sSubPr>
                            <m:e>
                              <m:r>
                                <m:rPr>
                                  <m:sty m:val="p"/>
                                </m:rPr>
                                <a:rPr lang="en-SG" sz="2700" b="0" i="0" smtClean="0">
                                  <a:solidFill>
                                    <a:schemeClr val="accent1"/>
                                  </a:solidFill>
                                  <a:latin typeface="Cambria Math" panose="02040503050406030204" pitchFamily="18" charset="0"/>
                                </a:rPr>
                                <m:t>log</m:t>
                              </m:r>
                            </m:e>
                            <m:sub>
                              <m:r>
                                <a:rPr lang="en-SG" sz="2700" b="0" i="1" smtClean="0">
                                  <a:solidFill>
                                    <a:schemeClr val="accent1"/>
                                  </a:solidFill>
                                  <a:latin typeface="Cambria Math" panose="02040503050406030204" pitchFamily="18" charset="0"/>
                                </a:rPr>
                                <m:t>10</m:t>
                              </m:r>
                            </m:sub>
                          </m:sSub>
                        </m:fName>
                        <m:e>
                          <m:r>
                            <a:rPr lang="en-SG" sz="2700" b="0" i="1" smtClean="0">
                              <a:solidFill>
                                <a:schemeClr val="accent1"/>
                              </a:solidFill>
                              <a:latin typeface="Cambria Math" panose="02040503050406030204" pitchFamily="18" charset="0"/>
                            </a:rPr>
                            <m:t>𝑃</m:t>
                          </m:r>
                          <m:r>
                            <a:rPr lang="en-SG" sz="2700" b="0" i="1" smtClean="0">
                              <a:solidFill>
                                <a:schemeClr val="accent1"/>
                              </a:solidFill>
                              <a:latin typeface="Cambria Math" panose="02040503050406030204" pitchFamily="18" charset="0"/>
                            </a:rPr>
                            <m:t>+</m:t>
                          </m:r>
                          <m:r>
                            <a:rPr lang="en-SG" sz="2700" b="0" i="1" smtClean="0">
                              <a:solidFill>
                                <a:schemeClr val="accent1"/>
                              </a:solidFill>
                              <a:latin typeface="Cambria Math" panose="02040503050406030204" pitchFamily="18" charset="0"/>
                            </a:rPr>
                            <m:t>𝑏</m:t>
                          </m:r>
                        </m:e>
                      </m:func>
                    </m:oMath>
                  </m:oMathPara>
                </a14:m>
                <a:endParaRPr lang="en-SG" sz="2700" dirty="0">
                  <a:solidFill>
                    <a:schemeClr val="accent1"/>
                  </a:solidFill>
                </a:endParaRPr>
              </a:p>
            </p:txBody>
          </p:sp>
        </mc:Choice>
        <mc:Fallback xmlns="">
          <p:sp>
            <p:nvSpPr>
              <p:cNvPr id="16" name="TextBox 15">
                <a:extLst>
                  <a:ext uri="{FF2B5EF4-FFF2-40B4-BE49-F238E27FC236}">
                    <a16:creationId xmlns:a16="http://schemas.microsoft.com/office/drawing/2014/main" id="{C09F59C5-094C-4BA9-9F76-3E2EFC040095}"/>
                  </a:ext>
                </a:extLst>
              </p:cNvPr>
              <p:cNvSpPr txBox="1">
                <a:spLocks noRot="1" noChangeAspect="1" noMove="1" noResize="1" noEditPoints="1" noAdjustHandles="1" noChangeArrowheads="1" noChangeShapeType="1" noTextEdit="1"/>
              </p:cNvSpPr>
              <p:nvPr/>
            </p:nvSpPr>
            <p:spPr>
              <a:xfrm>
                <a:off x="7318522" y="4437112"/>
                <a:ext cx="2739532" cy="415498"/>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B3E16BAD-23E7-41B0-AB50-BB287CB59725}"/>
                  </a:ext>
                </a:extLst>
              </p:cNvPr>
              <p:cNvSpPr txBox="1">
                <a:spLocks/>
              </p:cNvSpPr>
              <p:nvPr/>
            </p:nvSpPr>
            <p:spPr>
              <a:xfrm>
                <a:off x="5631754" y="5013175"/>
                <a:ext cx="5605211" cy="1143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700" dirty="0">
                    <a:solidFill>
                      <a:schemeClr val="accent6"/>
                    </a:solidFill>
                  </a:rPr>
                  <a:t>Measuring </a:t>
                </a:r>
                <a14:m>
                  <m:oMath xmlns:m="http://schemas.openxmlformats.org/officeDocument/2006/math">
                    <m:r>
                      <a:rPr lang="en-SG" sz="2700" b="0" i="1" smtClean="0">
                        <a:solidFill>
                          <a:schemeClr val="accent6"/>
                        </a:solidFill>
                        <a:latin typeface="Cambria Math" panose="02040503050406030204" pitchFamily="18" charset="0"/>
                      </a:rPr>
                      <m:t>𝑃</m:t>
                    </m:r>
                  </m:oMath>
                </a14:m>
                <a:r>
                  <a:rPr lang="en-GB" sz="2700" dirty="0">
                    <a:solidFill>
                      <a:schemeClr val="accent6"/>
                    </a:solidFill>
                  </a:rPr>
                  <a:t> allows us to know </a:t>
                </a:r>
                <a14:m>
                  <m:oMath xmlns:m="http://schemas.openxmlformats.org/officeDocument/2006/math">
                    <m:r>
                      <a:rPr lang="en-SG" sz="2700" b="0" i="1" smtClean="0">
                        <a:solidFill>
                          <a:schemeClr val="accent6"/>
                        </a:solidFill>
                        <a:latin typeface="Cambria Math" panose="02040503050406030204" pitchFamily="18" charset="0"/>
                      </a:rPr>
                      <m:t>𝑀</m:t>
                    </m:r>
                  </m:oMath>
                </a14:m>
                <a:r>
                  <a:rPr lang="en-GB" sz="2700" dirty="0">
                    <a:solidFill>
                      <a:schemeClr val="accent6"/>
                    </a:solidFill>
                  </a:rPr>
                  <a:t>.</a:t>
                </a:r>
              </a:p>
              <a:p>
                <a:pPr marL="0" indent="0">
                  <a:buNone/>
                </a:pPr>
                <a:r>
                  <a:rPr lang="en-GB" sz="2700" dirty="0">
                    <a:solidFill>
                      <a:schemeClr val="accent6"/>
                    </a:solidFill>
                  </a:rPr>
                  <a:t>Knowing </a:t>
                </a:r>
                <a14:m>
                  <m:oMath xmlns:m="http://schemas.openxmlformats.org/officeDocument/2006/math">
                    <m:r>
                      <a:rPr lang="en-SG" sz="2700" b="0" i="1" smtClean="0">
                        <a:solidFill>
                          <a:schemeClr val="accent6"/>
                        </a:solidFill>
                        <a:latin typeface="Cambria Math" panose="02040503050406030204" pitchFamily="18" charset="0"/>
                      </a:rPr>
                      <m:t>𝑀</m:t>
                    </m:r>
                  </m:oMath>
                </a14:m>
                <a:r>
                  <a:rPr lang="en-GB" sz="2700" dirty="0">
                    <a:solidFill>
                      <a:schemeClr val="accent6"/>
                    </a:solidFill>
                  </a:rPr>
                  <a:t> and </a:t>
                </a:r>
                <a14:m>
                  <m:oMath xmlns:m="http://schemas.openxmlformats.org/officeDocument/2006/math">
                    <m:r>
                      <a:rPr lang="en-SG" sz="2700" b="0" i="1" smtClean="0">
                        <a:solidFill>
                          <a:schemeClr val="accent6"/>
                        </a:solidFill>
                        <a:latin typeface="Cambria Math" panose="02040503050406030204" pitchFamily="18" charset="0"/>
                      </a:rPr>
                      <m:t>𝑚</m:t>
                    </m:r>
                  </m:oMath>
                </a14:m>
                <a:r>
                  <a:rPr lang="en-GB" sz="2700" dirty="0">
                    <a:solidFill>
                      <a:schemeClr val="accent6"/>
                    </a:solidFill>
                  </a:rPr>
                  <a:t> allows us to find </a:t>
                </a:r>
                <a14:m>
                  <m:oMath xmlns:m="http://schemas.openxmlformats.org/officeDocument/2006/math">
                    <m:r>
                      <a:rPr lang="en-SG" sz="2700" b="0" i="1" smtClean="0">
                        <a:solidFill>
                          <a:schemeClr val="accent6"/>
                        </a:solidFill>
                        <a:latin typeface="Cambria Math" panose="02040503050406030204" pitchFamily="18" charset="0"/>
                      </a:rPr>
                      <m:t>𝑑</m:t>
                    </m:r>
                  </m:oMath>
                </a14:m>
                <a:r>
                  <a:rPr lang="en-GB" sz="2700" dirty="0">
                    <a:solidFill>
                      <a:schemeClr val="accent6"/>
                    </a:solidFill>
                  </a:rPr>
                  <a:t>!</a:t>
                </a:r>
              </a:p>
            </p:txBody>
          </p:sp>
        </mc:Choice>
        <mc:Fallback xmlns="">
          <p:sp>
            <p:nvSpPr>
              <p:cNvPr id="17" name="Content Placeholder 2">
                <a:extLst>
                  <a:ext uri="{FF2B5EF4-FFF2-40B4-BE49-F238E27FC236}">
                    <a16:creationId xmlns:a16="http://schemas.microsoft.com/office/drawing/2014/main" id="{B3E16BAD-23E7-41B0-AB50-BB287CB59725}"/>
                  </a:ext>
                </a:extLst>
              </p:cNvPr>
              <p:cNvSpPr txBox="1">
                <a:spLocks noRot="1" noChangeAspect="1" noMove="1" noResize="1" noEditPoints="1" noAdjustHandles="1" noChangeArrowheads="1" noChangeShapeType="1" noTextEdit="1"/>
              </p:cNvSpPr>
              <p:nvPr/>
            </p:nvSpPr>
            <p:spPr>
              <a:xfrm>
                <a:off x="5631754" y="5013175"/>
                <a:ext cx="5605211" cy="1143001"/>
              </a:xfrm>
              <a:prstGeom prst="rect">
                <a:avLst/>
              </a:prstGeom>
              <a:blipFill>
                <a:blip r:embed="rId6"/>
                <a:stretch>
                  <a:fillRect l="-2067" t="-4255" b="-159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60E2726-AB6E-37FD-754C-BDC6100371C4}"/>
                  </a:ext>
                </a:extLst>
              </p:cNvPr>
              <p:cNvSpPr txBox="1"/>
              <p:nvPr/>
            </p:nvSpPr>
            <p:spPr>
              <a:xfrm>
                <a:off x="7349079" y="3140968"/>
                <a:ext cx="2777042"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700" b="0" i="1" smtClean="0">
                          <a:solidFill>
                            <a:schemeClr val="tx1">
                              <a:lumMod val="65000"/>
                              <a:lumOff val="35000"/>
                            </a:schemeClr>
                          </a:solidFill>
                          <a:latin typeface="Cambria Math" panose="02040503050406030204" pitchFamily="18" charset="0"/>
                        </a:rPr>
                        <m:t>𝑚</m:t>
                      </m:r>
                      <m:r>
                        <a:rPr lang="en-SG" sz="2700" b="0" i="1" smtClean="0">
                          <a:solidFill>
                            <a:schemeClr val="tx1">
                              <a:lumMod val="65000"/>
                              <a:lumOff val="35000"/>
                            </a:schemeClr>
                          </a:solidFill>
                          <a:latin typeface="Cambria Math" panose="02040503050406030204" pitchFamily="18" charset="0"/>
                        </a:rPr>
                        <m:t>=</m:t>
                      </m:r>
                      <m:r>
                        <a:rPr lang="en-SG" sz="2700" b="0" i="1" smtClean="0">
                          <a:solidFill>
                            <a:schemeClr val="tx1">
                              <a:lumMod val="65000"/>
                              <a:lumOff val="35000"/>
                            </a:schemeClr>
                          </a:solidFill>
                          <a:latin typeface="Cambria Math" panose="02040503050406030204" pitchFamily="18" charset="0"/>
                        </a:rPr>
                        <m:t>𝛼</m:t>
                      </m:r>
                      <m:func>
                        <m:funcPr>
                          <m:ctrlPr>
                            <a:rPr lang="en-SG" sz="2700" b="0" i="1" smtClean="0">
                              <a:solidFill>
                                <a:schemeClr val="tx1">
                                  <a:lumMod val="65000"/>
                                  <a:lumOff val="35000"/>
                                </a:schemeClr>
                              </a:solidFill>
                              <a:latin typeface="Cambria Math" panose="02040503050406030204" pitchFamily="18" charset="0"/>
                            </a:rPr>
                          </m:ctrlPr>
                        </m:funcPr>
                        <m:fName>
                          <m:sSub>
                            <m:sSubPr>
                              <m:ctrlPr>
                                <a:rPr lang="en-SG" sz="2700" b="0" i="1" smtClean="0">
                                  <a:solidFill>
                                    <a:schemeClr val="tx1">
                                      <a:lumMod val="65000"/>
                                      <a:lumOff val="35000"/>
                                    </a:schemeClr>
                                  </a:solidFill>
                                  <a:latin typeface="Cambria Math" panose="02040503050406030204" pitchFamily="18" charset="0"/>
                                </a:rPr>
                              </m:ctrlPr>
                            </m:sSubPr>
                            <m:e>
                              <m:r>
                                <m:rPr>
                                  <m:sty m:val="p"/>
                                </m:rPr>
                                <a:rPr lang="en-SG" sz="2700" b="0" i="0" smtClean="0">
                                  <a:solidFill>
                                    <a:schemeClr val="tx1">
                                      <a:lumMod val="65000"/>
                                      <a:lumOff val="35000"/>
                                    </a:schemeClr>
                                  </a:solidFill>
                                  <a:latin typeface="Cambria Math" panose="02040503050406030204" pitchFamily="18" charset="0"/>
                                </a:rPr>
                                <m:t>log</m:t>
                              </m:r>
                            </m:e>
                            <m:sub>
                              <m:r>
                                <a:rPr lang="en-SG" sz="2700" b="0" i="1" smtClean="0">
                                  <a:solidFill>
                                    <a:schemeClr val="tx1">
                                      <a:lumMod val="65000"/>
                                      <a:lumOff val="35000"/>
                                    </a:schemeClr>
                                  </a:solidFill>
                                  <a:latin typeface="Cambria Math" panose="02040503050406030204" pitchFamily="18" charset="0"/>
                                </a:rPr>
                                <m:t>10</m:t>
                              </m:r>
                            </m:sub>
                          </m:sSub>
                        </m:fName>
                        <m:e>
                          <m:r>
                            <a:rPr lang="en-SG" sz="2700" b="0" i="1" smtClean="0">
                              <a:solidFill>
                                <a:schemeClr val="tx1">
                                  <a:lumMod val="65000"/>
                                  <a:lumOff val="35000"/>
                                </a:schemeClr>
                              </a:solidFill>
                              <a:latin typeface="Cambria Math" panose="02040503050406030204" pitchFamily="18" charset="0"/>
                            </a:rPr>
                            <m:t>𝑃</m:t>
                          </m:r>
                          <m:r>
                            <a:rPr lang="en-SG" sz="2700" b="0" i="1" smtClean="0">
                              <a:solidFill>
                                <a:schemeClr val="tx1">
                                  <a:lumMod val="65000"/>
                                  <a:lumOff val="35000"/>
                                </a:schemeClr>
                              </a:solidFill>
                              <a:latin typeface="Cambria Math" panose="02040503050406030204" pitchFamily="18" charset="0"/>
                            </a:rPr>
                            <m:t>+</m:t>
                          </m:r>
                          <m:r>
                            <a:rPr lang="en-SG" sz="2700" b="0" i="1" smtClean="0">
                              <a:solidFill>
                                <a:schemeClr val="tx1">
                                  <a:lumMod val="65000"/>
                                  <a:lumOff val="35000"/>
                                </a:schemeClr>
                              </a:solidFill>
                              <a:latin typeface="Cambria Math" panose="02040503050406030204" pitchFamily="18" charset="0"/>
                            </a:rPr>
                            <m:t>𝛽</m:t>
                          </m:r>
                        </m:e>
                      </m:func>
                    </m:oMath>
                  </m:oMathPara>
                </a14:m>
                <a:endParaRPr lang="en-SG" sz="2700" dirty="0">
                  <a:solidFill>
                    <a:schemeClr val="tx1">
                      <a:lumMod val="65000"/>
                      <a:lumOff val="35000"/>
                    </a:schemeClr>
                  </a:solidFill>
                </a:endParaRPr>
              </a:p>
            </p:txBody>
          </p:sp>
        </mc:Choice>
        <mc:Fallback xmlns="">
          <p:sp>
            <p:nvSpPr>
              <p:cNvPr id="3" name="TextBox 2">
                <a:extLst>
                  <a:ext uri="{FF2B5EF4-FFF2-40B4-BE49-F238E27FC236}">
                    <a16:creationId xmlns:a16="http://schemas.microsoft.com/office/drawing/2014/main" id="{560E2726-AB6E-37FD-754C-BDC6100371C4}"/>
                  </a:ext>
                </a:extLst>
              </p:cNvPr>
              <p:cNvSpPr txBox="1">
                <a:spLocks noRot="1" noChangeAspect="1" noMove="1" noResize="1" noEditPoints="1" noAdjustHandles="1" noChangeArrowheads="1" noChangeShapeType="1" noTextEdit="1"/>
              </p:cNvSpPr>
              <p:nvPr/>
            </p:nvSpPr>
            <p:spPr>
              <a:xfrm>
                <a:off x="7349079" y="3140968"/>
                <a:ext cx="2777042" cy="415498"/>
              </a:xfrm>
              <a:prstGeom prst="rect">
                <a:avLst/>
              </a:prstGeom>
              <a:blipFill>
                <a:blip r:embed="rId7"/>
                <a:stretch>
                  <a:fillRect/>
                </a:stretch>
              </a:blipFill>
            </p:spPr>
            <p:txBody>
              <a:bodyPr/>
              <a:lstStyle/>
              <a:p>
                <a:r>
                  <a:rPr lang="en-SG">
                    <a:noFill/>
                  </a:rPr>
                  <a:t> </a:t>
                </a:r>
              </a:p>
            </p:txBody>
          </p:sp>
        </mc:Fallback>
      </mc:AlternateContent>
      <p:sp>
        <p:nvSpPr>
          <p:cNvPr id="2" name="Content Placeholder 2">
            <a:extLst>
              <a:ext uri="{FF2B5EF4-FFF2-40B4-BE49-F238E27FC236}">
                <a16:creationId xmlns:a16="http://schemas.microsoft.com/office/drawing/2014/main" id="{12A4E338-214E-1F78-59B2-568CE9A22FEA}"/>
              </a:ext>
            </a:extLst>
          </p:cNvPr>
          <p:cNvSpPr txBox="1">
            <a:spLocks/>
          </p:cNvSpPr>
          <p:nvPr/>
        </p:nvSpPr>
        <p:spPr>
          <a:xfrm>
            <a:off x="5626405" y="2492880"/>
            <a:ext cx="5605211" cy="6480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SG" sz="2300" dirty="0">
                <a:solidFill>
                  <a:schemeClr val="tx1">
                    <a:lumMod val="65000"/>
                    <a:lumOff val="35000"/>
                  </a:schemeClr>
                </a:solidFill>
              </a:rPr>
              <a:t>How to find distance using this?</a:t>
            </a:r>
            <a:endParaRPr lang="en-GB" sz="2300" dirty="0">
              <a:solidFill>
                <a:schemeClr val="tx1">
                  <a:lumMod val="65000"/>
                  <a:lumOff val="35000"/>
                </a:schemeClr>
              </a:solidFill>
            </a:endParaRPr>
          </a:p>
        </p:txBody>
      </p:sp>
    </p:spTree>
    <p:extLst>
      <p:ext uri="{BB962C8B-B14F-4D97-AF65-F5344CB8AC3E}">
        <p14:creationId xmlns:p14="http://schemas.microsoft.com/office/powerpoint/2010/main" val="143103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ontent Placeholder 2"/>
          <p:cNvSpPr>
            <a:spLocks noGrp="1"/>
          </p:cNvSpPr>
          <p:nvPr>
            <p:ph idx="1"/>
          </p:nvPr>
        </p:nvSpPr>
        <p:spPr>
          <a:xfrm>
            <a:off x="767408" y="2348880"/>
            <a:ext cx="10814992" cy="1008112"/>
          </a:xfrm>
        </p:spPr>
        <p:txBody>
          <a:bodyPr>
            <a:normAutofit/>
          </a:bodyPr>
          <a:lstStyle/>
          <a:p>
            <a:pPr algn="just">
              <a:spcBef>
                <a:spcPts val="1200"/>
              </a:spcBef>
              <a:spcAft>
                <a:spcPts val="1200"/>
              </a:spcAft>
            </a:pPr>
            <a:r>
              <a:rPr lang="en-US" sz="2400" dirty="0">
                <a:solidFill>
                  <a:schemeClr val="tx1">
                    <a:lumMod val="50000"/>
                    <a:lumOff val="50000"/>
                  </a:schemeClr>
                </a:solidFill>
              </a:rPr>
              <a:t>By observing </a:t>
            </a:r>
            <a:r>
              <a:rPr lang="en-US" sz="2400" i="1" dirty="0">
                <a:solidFill>
                  <a:schemeClr val="tx1">
                    <a:lumMod val="50000"/>
                    <a:lumOff val="50000"/>
                  </a:schemeClr>
                </a:solidFill>
              </a:rPr>
              <a:t>nearby </a:t>
            </a:r>
            <a:r>
              <a:rPr lang="en-US" sz="2400" dirty="0">
                <a:solidFill>
                  <a:schemeClr val="tx1">
                    <a:lumMod val="50000"/>
                    <a:lumOff val="50000"/>
                  </a:schemeClr>
                </a:solidFill>
              </a:rPr>
              <a:t>Cepheids, we measure their apparent magnitude </a:t>
            </a:r>
            <a:r>
              <a:rPr lang="en-US" sz="2400" i="1" dirty="0">
                <a:solidFill>
                  <a:schemeClr val="tx1">
                    <a:lumMod val="50000"/>
                    <a:lumOff val="50000"/>
                  </a:schemeClr>
                </a:solidFill>
              </a:rPr>
              <a:t>m </a:t>
            </a:r>
            <a:r>
              <a:rPr lang="en-US" sz="2400" dirty="0">
                <a:solidFill>
                  <a:schemeClr val="tx1">
                    <a:lumMod val="50000"/>
                    <a:lumOff val="50000"/>
                  </a:schemeClr>
                </a:solidFill>
              </a:rPr>
              <a:t>and period of brightness variation </a:t>
            </a:r>
            <a:r>
              <a:rPr lang="en-US" sz="2400" i="1" dirty="0">
                <a:solidFill>
                  <a:schemeClr val="tx1">
                    <a:lumMod val="50000"/>
                    <a:lumOff val="50000"/>
                  </a:schemeClr>
                </a:solidFill>
              </a:rPr>
              <a:t>P</a:t>
            </a:r>
            <a:r>
              <a:rPr lang="en-US" sz="2400" dirty="0">
                <a:solidFill>
                  <a:schemeClr val="tx1">
                    <a:lumMod val="50000"/>
                    <a:lumOff val="50000"/>
                  </a:schemeClr>
                </a:solidFill>
              </a:rPr>
              <a:t>.</a:t>
            </a:r>
          </a:p>
        </p:txBody>
      </p:sp>
      <p:sp>
        <p:nvSpPr>
          <p:cNvPr id="7" name="Title 1">
            <a:extLst>
              <a:ext uri="{FF2B5EF4-FFF2-40B4-BE49-F238E27FC236}">
                <a16:creationId xmlns:a16="http://schemas.microsoft.com/office/drawing/2014/main" id="{FAF10EB5-97FD-4E34-973A-C595B3E6AEAB}"/>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50000"/>
                    <a:lumOff val="50000"/>
                  </a:schemeClr>
                </a:solidFill>
              </a:rPr>
              <a:t>Distance measurement III: </a:t>
            </a:r>
            <a:r>
              <a:rPr lang="en-SG" dirty="0">
                <a:solidFill>
                  <a:schemeClr val="accent1"/>
                </a:solidFill>
              </a:rPr>
              <a:t>Cepheid Variables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C93C80-492D-4A7F-B473-742B553654DD}"/>
                  </a:ext>
                </a:extLst>
              </p:cNvPr>
              <p:cNvSpPr txBox="1"/>
              <p:nvPr/>
            </p:nvSpPr>
            <p:spPr>
              <a:xfrm>
                <a:off x="4141571" y="4075995"/>
                <a:ext cx="3034549" cy="86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2300" b="0" i="1" smtClean="0">
                              <a:solidFill>
                                <a:schemeClr val="tx1">
                                  <a:lumMod val="50000"/>
                                  <a:lumOff val="50000"/>
                                </a:schemeClr>
                              </a:solidFill>
                              <a:latin typeface="Cambria Math" panose="02040503050406030204" pitchFamily="18" charset="0"/>
                            </a:rPr>
                          </m:ctrlPr>
                        </m:sSupPr>
                        <m:e>
                          <m:r>
                            <a:rPr lang="en-SG" sz="2300" b="0" i="1" smtClean="0">
                              <a:solidFill>
                                <a:schemeClr val="tx1">
                                  <a:lumMod val="50000"/>
                                  <a:lumOff val="50000"/>
                                </a:schemeClr>
                              </a:solidFill>
                              <a:latin typeface="Cambria Math" panose="02040503050406030204" pitchFamily="18" charset="0"/>
                            </a:rPr>
                            <m:t>100</m:t>
                          </m:r>
                        </m:e>
                        <m:sup>
                          <m:r>
                            <a:rPr lang="en-SG" sz="2300" b="0" i="1" smtClean="0">
                              <a:solidFill>
                                <a:schemeClr val="tx1">
                                  <a:lumMod val="50000"/>
                                  <a:lumOff val="50000"/>
                                </a:schemeClr>
                              </a:solidFill>
                              <a:latin typeface="Cambria Math" panose="02040503050406030204" pitchFamily="18" charset="0"/>
                            </a:rPr>
                            <m:t>(</m:t>
                          </m:r>
                          <m:r>
                            <a:rPr lang="en-SG" sz="2300" b="0" i="1" smtClean="0">
                              <a:solidFill>
                                <a:schemeClr val="tx1">
                                  <a:lumMod val="50000"/>
                                  <a:lumOff val="50000"/>
                                </a:schemeClr>
                              </a:solidFill>
                              <a:latin typeface="Cambria Math" panose="02040503050406030204" pitchFamily="18" charset="0"/>
                            </a:rPr>
                            <m:t>𝑚</m:t>
                          </m:r>
                          <m:r>
                            <a:rPr lang="en-SG" sz="2300" b="0" i="1" smtClean="0">
                              <a:solidFill>
                                <a:schemeClr val="tx1">
                                  <a:lumMod val="50000"/>
                                  <a:lumOff val="50000"/>
                                </a:schemeClr>
                              </a:solidFill>
                              <a:latin typeface="Cambria Math" panose="02040503050406030204" pitchFamily="18" charset="0"/>
                            </a:rPr>
                            <m:t>−</m:t>
                          </m:r>
                          <m:r>
                            <a:rPr lang="en-SG" sz="2300" b="0" i="1" smtClean="0">
                              <a:solidFill>
                                <a:schemeClr val="tx1">
                                  <a:lumMod val="50000"/>
                                  <a:lumOff val="50000"/>
                                </a:schemeClr>
                              </a:solidFill>
                              <a:latin typeface="Cambria Math" panose="02040503050406030204" pitchFamily="18" charset="0"/>
                            </a:rPr>
                            <m:t>𝑀</m:t>
                          </m:r>
                          <m:r>
                            <a:rPr lang="en-SG" sz="2300" b="0" i="1" smtClean="0">
                              <a:solidFill>
                                <a:schemeClr val="tx1">
                                  <a:lumMod val="50000"/>
                                  <a:lumOff val="50000"/>
                                </a:schemeClr>
                              </a:solidFill>
                              <a:latin typeface="Cambria Math" panose="02040503050406030204" pitchFamily="18" charset="0"/>
                            </a:rPr>
                            <m:t>)/5</m:t>
                          </m:r>
                        </m:sup>
                      </m:sSup>
                      <m:r>
                        <a:rPr lang="en-SG" sz="2300" b="0" i="1" smtClean="0">
                          <a:solidFill>
                            <a:schemeClr val="tx1">
                              <a:lumMod val="50000"/>
                              <a:lumOff val="50000"/>
                            </a:schemeClr>
                          </a:solidFill>
                          <a:latin typeface="Cambria Math" panose="02040503050406030204" pitchFamily="18" charset="0"/>
                        </a:rPr>
                        <m:t>=</m:t>
                      </m:r>
                      <m:sSup>
                        <m:sSupPr>
                          <m:ctrlPr>
                            <a:rPr lang="en-SG" sz="2300" b="0" i="1" smtClean="0">
                              <a:solidFill>
                                <a:schemeClr val="tx1">
                                  <a:lumMod val="50000"/>
                                  <a:lumOff val="50000"/>
                                </a:schemeClr>
                              </a:solidFill>
                              <a:latin typeface="Cambria Math" panose="02040503050406030204" pitchFamily="18" charset="0"/>
                            </a:rPr>
                          </m:ctrlPr>
                        </m:sSupPr>
                        <m:e>
                          <m:d>
                            <m:dPr>
                              <m:ctrlPr>
                                <a:rPr lang="en-SG" sz="2300" b="0" i="1" smtClean="0">
                                  <a:solidFill>
                                    <a:schemeClr val="tx1">
                                      <a:lumMod val="50000"/>
                                      <a:lumOff val="50000"/>
                                    </a:schemeClr>
                                  </a:solidFill>
                                  <a:latin typeface="Cambria Math" panose="02040503050406030204" pitchFamily="18" charset="0"/>
                                </a:rPr>
                              </m:ctrlPr>
                            </m:dPr>
                            <m:e>
                              <m:f>
                                <m:fPr>
                                  <m:ctrlPr>
                                    <a:rPr lang="en-SG" sz="2300" b="0" i="1" smtClean="0">
                                      <a:solidFill>
                                        <a:schemeClr val="tx1">
                                          <a:lumMod val="50000"/>
                                          <a:lumOff val="50000"/>
                                        </a:schemeClr>
                                      </a:solidFill>
                                      <a:latin typeface="Cambria Math" panose="02040503050406030204" pitchFamily="18" charset="0"/>
                                    </a:rPr>
                                  </m:ctrlPr>
                                </m:fPr>
                                <m:num>
                                  <m:r>
                                    <a:rPr lang="en-SG" sz="2300" b="0" i="1" smtClean="0">
                                      <a:solidFill>
                                        <a:schemeClr val="tx1">
                                          <a:lumMod val="50000"/>
                                          <a:lumOff val="50000"/>
                                        </a:schemeClr>
                                      </a:solidFill>
                                      <a:latin typeface="Cambria Math" panose="02040503050406030204" pitchFamily="18" charset="0"/>
                                    </a:rPr>
                                    <m:t>𝑑</m:t>
                                  </m:r>
                                </m:num>
                                <m:den>
                                  <m:r>
                                    <a:rPr lang="en-SG" sz="2300" b="0" i="1" smtClean="0">
                                      <a:solidFill>
                                        <a:schemeClr val="tx1">
                                          <a:lumMod val="50000"/>
                                          <a:lumOff val="50000"/>
                                        </a:schemeClr>
                                      </a:solidFill>
                                      <a:latin typeface="Cambria Math" panose="02040503050406030204" pitchFamily="18" charset="0"/>
                                    </a:rPr>
                                    <m:t>10</m:t>
                                  </m:r>
                                  <m:r>
                                    <a:rPr lang="en-SG" sz="2300" b="0" i="1" smtClean="0">
                                      <a:solidFill>
                                        <a:schemeClr val="tx1">
                                          <a:lumMod val="50000"/>
                                          <a:lumOff val="50000"/>
                                        </a:schemeClr>
                                      </a:solidFill>
                                      <a:latin typeface="Cambria Math" panose="02040503050406030204" pitchFamily="18" charset="0"/>
                                    </a:rPr>
                                    <m:t>𝑝𝑐</m:t>
                                  </m:r>
                                </m:den>
                              </m:f>
                            </m:e>
                          </m:d>
                        </m:e>
                        <m:sup>
                          <m:r>
                            <a:rPr lang="en-SG" sz="2300" b="0" i="1" smtClean="0">
                              <a:solidFill>
                                <a:schemeClr val="tx1">
                                  <a:lumMod val="50000"/>
                                  <a:lumOff val="50000"/>
                                </a:schemeClr>
                              </a:solidFill>
                              <a:latin typeface="Cambria Math" panose="02040503050406030204" pitchFamily="18" charset="0"/>
                            </a:rPr>
                            <m:t>2</m:t>
                          </m:r>
                        </m:sup>
                      </m:sSup>
                    </m:oMath>
                  </m:oMathPara>
                </a14:m>
                <a:endParaRPr lang="en-SG" sz="2300" dirty="0">
                  <a:solidFill>
                    <a:schemeClr val="tx1">
                      <a:lumMod val="50000"/>
                      <a:lumOff val="50000"/>
                    </a:schemeClr>
                  </a:solidFill>
                </a:endParaRPr>
              </a:p>
            </p:txBody>
          </p:sp>
        </mc:Choice>
        <mc:Fallback xmlns="">
          <p:sp>
            <p:nvSpPr>
              <p:cNvPr id="2" name="TextBox 1">
                <a:extLst>
                  <a:ext uri="{FF2B5EF4-FFF2-40B4-BE49-F238E27FC236}">
                    <a16:creationId xmlns:a16="http://schemas.microsoft.com/office/drawing/2014/main" id="{89C93C80-492D-4A7F-B473-742B553654DD}"/>
                  </a:ext>
                </a:extLst>
              </p:cNvPr>
              <p:cNvSpPr txBox="1">
                <a:spLocks noRot="1" noChangeAspect="1" noMove="1" noResize="1" noEditPoints="1" noAdjustHandles="1" noChangeArrowheads="1" noChangeShapeType="1" noTextEdit="1"/>
              </p:cNvSpPr>
              <p:nvPr/>
            </p:nvSpPr>
            <p:spPr>
              <a:xfrm>
                <a:off x="4141571" y="4075995"/>
                <a:ext cx="3034549" cy="86517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4906DD-325E-44E0-872E-5B3F5F39565F}"/>
                  </a:ext>
                </a:extLst>
              </p:cNvPr>
              <p:cNvSpPr txBox="1"/>
              <p:nvPr/>
            </p:nvSpPr>
            <p:spPr>
              <a:xfrm>
                <a:off x="3936403" y="5877272"/>
                <a:ext cx="3321294"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300" b="0" i="1" smtClean="0">
                          <a:solidFill>
                            <a:schemeClr val="tx1">
                              <a:lumMod val="50000"/>
                              <a:lumOff val="50000"/>
                            </a:schemeClr>
                          </a:solidFill>
                          <a:latin typeface="Cambria Math" panose="02040503050406030204" pitchFamily="18" charset="0"/>
                        </a:rPr>
                        <m:t>𝑀</m:t>
                      </m:r>
                      <m:r>
                        <a:rPr lang="en-SG" sz="2300" b="0" i="1" smtClean="0">
                          <a:solidFill>
                            <a:schemeClr val="tx1">
                              <a:lumMod val="50000"/>
                              <a:lumOff val="50000"/>
                            </a:schemeClr>
                          </a:solidFill>
                          <a:latin typeface="Cambria Math" panose="02040503050406030204" pitchFamily="18" charset="0"/>
                        </a:rPr>
                        <m:t>=−2.76</m:t>
                      </m:r>
                      <m:func>
                        <m:funcPr>
                          <m:ctrlPr>
                            <a:rPr lang="en-SG" sz="2300" b="0" i="1" smtClean="0">
                              <a:solidFill>
                                <a:schemeClr val="tx1">
                                  <a:lumMod val="50000"/>
                                  <a:lumOff val="50000"/>
                                </a:schemeClr>
                              </a:solidFill>
                              <a:latin typeface="Cambria Math" panose="02040503050406030204" pitchFamily="18" charset="0"/>
                            </a:rPr>
                          </m:ctrlPr>
                        </m:funcPr>
                        <m:fName>
                          <m:sSub>
                            <m:sSubPr>
                              <m:ctrlPr>
                                <a:rPr lang="en-SG" sz="2300" b="0" i="1" smtClean="0">
                                  <a:solidFill>
                                    <a:schemeClr val="tx1">
                                      <a:lumMod val="50000"/>
                                      <a:lumOff val="50000"/>
                                    </a:schemeClr>
                                  </a:solidFill>
                                  <a:latin typeface="Cambria Math" panose="02040503050406030204" pitchFamily="18" charset="0"/>
                                </a:rPr>
                              </m:ctrlPr>
                            </m:sSubPr>
                            <m:e>
                              <m:r>
                                <m:rPr>
                                  <m:sty m:val="p"/>
                                </m:rPr>
                                <a:rPr lang="en-SG" sz="2300" b="0" i="0" smtClean="0">
                                  <a:solidFill>
                                    <a:schemeClr val="tx1">
                                      <a:lumMod val="50000"/>
                                      <a:lumOff val="50000"/>
                                    </a:schemeClr>
                                  </a:solidFill>
                                  <a:latin typeface="Cambria Math" panose="02040503050406030204" pitchFamily="18" charset="0"/>
                                </a:rPr>
                                <m:t>log</m:t>
                              </m:r>
                            </m:e>
                            <m:sub>
                              <m:r>
                                <a:rPr lang="en-SG" sz="2300" b="0" i="1" smtClean="0">
                                  <a:solidFill>
                                    <a:schemeClr val="tx1">
                                      <a:lumMod val="50000"/>
                                      <a:lumOff val="50000"/>
                                    </a:schemeClr>
                                  </a:solidFill>
                                  <a:latin typeface="Cambria Math" panose="02040503050406030204" pitchFamily="18" charset="0"/>
                                </a:rPr>
                                <m:t>10</m:t>
                              </m:r>
                            </m:sub>
                          </m:sSub>
                        </m:fName>
                        <m:e>
                          <m:r>
                            <a:rPr lang="en-SG" sz="2300" b="0" i="1" smtClean="0">
                              <a:solidFill>
                                <a:schemeClr val="tx1">
                                  <a:lumMod val="50000"/>
                                  <a:lumOff val="50000"/>
                                </a:schemeClr>
                              </a:solidFill>
                              <a:latin typeface="Cambria Math" panose="02040503050406030204" pitchFamily="18" charset="0"/>
                            </a:rPr>
                            <m:t>𝑃</m:t>
                          </m:r>
                          <m:r>
                            <a:rPr lang="en-SG" sz="2300" b="0" i="1" smtClean="0">
                              <a:solidFill>
                                <a:schemeClr val="tx1">
                                  <a:lumMod val="50000"/>
                                  <a:lumOff val="50000"/>
                                </a:schemeClr>
                              </a:solidFill>
                              <a:latin typeface="Cambria Math" panose="02040503050406030204" pitchFamily="18" charset="0"/>
                            </a:rPr>
                            <m:t>−1.40</m:t>
                          </m:r>
                        </m:e>
                      </m:func>
                    </m:oMath>
                  </m:oMathPara>
                </a14:m>
                <a:endParaRPr lang="en-SG" sz="2300" dirty="0">
                  <a:solidFill>
                    <a:schemeClr val="tx1">
                      <a:lumMod val="50000"/>
                      <a:lumOff val="50000"/>
                    </a:schemeClr>
                  </a:solidFill>
                </a:endParaRPr>
              </a:p>
            </p:txBody>
          </p:sp>
        </mc:Choice>
        <mc:Fallback xmlns="">
          <p:sp>
            <p:nvSpPr>
              <p:cNvPr id="9" name="TextBox 8">
                <a:extLst>
                  <a:ext uri="{FF2B5EF4-FFF2-40B4-BE49-F238E27FC236}">
                    <a16:creationId xmlns:a16="http://schemas.microsoft.com/office/drawing/2014/main" id="{384906DD-325E-44E0-872E-5B3F5F39565F}"/>
                  </a:ext>
                </a:extLst>
              </p:cNvPr>
              <p:cNvSpPr txBox="1">
                <a:spLocks noRot="1" noChangeAspect="1" noMove="1" noResize="1" noEditPoints="1" noAdjustHandles="1" noChangeArrowheads="1" noChangeShapeType="1" noTextEdit="1"/>
              </p:cNvSpPr>
              <p:nvPr/>
            </p:nvSpPr>
            <p:spPr>
              <a:xfrm>
                <a:off x="3936403" y="5877272"/>
                <a:ext cx="3321294" cy="353943"/>
              </a:xfrm>
              <a:prstGeom prst="rect">
                <a:avLst/>
              </a:prstGeom>
              <a:blipFill>
                <a:blip r:embed="rId4"/>
                <a:stretch>
                  <a:fillRect l="-1651" r="-1651" b="-34483"/>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3BF7454B-30B1-4CAF-94B6-34A5F222F5D1}"/>
              </a:ext>
            </a:extLst>
          </p:cNvPr>
          <p:cNvSpPr txBox="1"/>
          <p:nvPr/>
        </p:nvSpPr>
        <p:spPr>
          <a:xfrm>
            <a:off x="695400" y="1553017"/>
            <a:ext cx="4320480" cy="507831"/>
          </a:xfrm>
          <a:prstGeom prst="rect">
            <a:avLst/>
          </a:prstGeom>
          <a:noFill/>
        </p:spPr>
        <p:txBody>
          <a:bodyPr wrap="square" rtlCol="0">
            <a:spAutoFit/>
          </a:bodyPr>
          <a:lstStyle/>
          <a:p>
            <a:r>
              <a:rPr lang="en-SG" sz="2700" i="1" dirty="0">
                <a:solidFill>
                  <a:schemeClr val="accent6"/>
                </a:solidFill>
              </a:rPr>
              <a:t>Step 1: Calibrating the ruler</a:t>
            </a:r>
          </a:p>
        </p:txBody>
      </p:sp>
      <p:sp>
        <p:nvSpPr>
          <p:cNvPr id="6" name="Slide Number Placeholder 5">
            <a:extLst>
              <a:ext uri="{FF2B5EF4-FFF2-40B4-BE49-F238E27FC236}">
                <a16:creationId xmlns:a16="http://schemas.microsoft.com/office/drawing/2014/main" id="{79E53AD2-87BF-46FE-B1D7-F64C25C08706}"/>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17</a:t>
            </a:fld>
            <a:endParaRPr lang="en-SG" dirty="0">
              <a:solidFill>
                <a:schemeClr val="tx1">
                  <a:lumMod val="50000"/>
                  <a:lumOff val="50000"/>
                </a:schemeClr>
              </a:solidFill>
            </a:endParaRPr>
          </a:p>
        </p:txBody>
      </p:sp>
      <p:sp>
        <p:nvSpPr>
          <p:cNvPr id="12" name="Content Placeholder 2">
            <a:extLst>
              <a:ext uri="{FF2B5EF4-FFF2-40B4-BE49-F238E27FC236}">
                <a16:creationId xmlns:a16="http://schemas.microsoft.com/office/drawing/2014/main" id="{810A5EF6-CBBE-421C-85B0-65FB956AA939}"/>
              </a:ext>
            </a:extLst>
          </p:cNvPr>
          <p:cNvSpPr txBox="1">
            <a:spLocks/>
          </p:cNvSpPr>
          <p:nvPr/>
        </p:nvSpPr>
        <p:spPr>
          <a:xfrm>
            <a:off x="795176" y="5156115"/>
            <a:ext cx="10845440" cy="72115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pPr>
            <a:r>
              <a:rPr lang="en-US" sz="2400" dirty="0">
                <a:solidFill>
                  <a:schemeClr val="tx1">
                    <a:lumMod val="50000"/>
                    <a:lumOff val="50000"/>
                  </a:schemeClr>
                </a:solidFill>
              </a:rPr>
              <a:t>An empirical relation between absolute magnitude and period can be obtained.</a:t>
            </a:r>
          </a:p>
        </p:txBody>
      </p:sp>
      <p:sp>
        <p:nvSpPr>
          <p:cNvPr id="13" name="Content Placeholder 2">
            <a:extLst>
              <a:ext uri="{FF2B5EF4-FFF2-40B4-BE49-F238E27FC236}">
                <a16:creationId xmlns:a16="http://schemas.microsoft.com/office/drawing/2014/main" id="{882567F8-C291-4BC4-8D27-94905F9AFA42}"/>
              </a:ext>
            </a:extLst>
          </p:cNvPr>
          <p:cNvSpPr txBox="1">
            <a:spLocks/>
          </p:cNvSpPr>
          <p:nvPr/>
        </p:nvSpPr>
        <p:spPr>
          <a:xfrm>
            <a:off x="767408" y="3314180"/>
            <a:ext cx="10814992" cy="90690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pPr>
            <a:r>
              <a:rPr lang="en-US" sz="2400" dirty="0">
                <a:solidFill>
                  <a:schemeClr val="tx1">
                    <a:lumMod val="50000"/>
                    <a:lumOff val="50000"/>
                  </a:schemeClr>
                </a:solidFill>
              </a:rPr>
              <a:t>Using stellar parallax to measure </a:t>
            </a:r>
            <a:r>
              <a:rPr lang="en-US" sz="2400" i="1" dirty="0">
                <a:solidFill>
                  <a:schemeClr val="tx1">
                    <a:lumMod val="50000"/>
                    <a:lumOff val="50000"/>
                  </a:schemeClr>
                </a:solidFill>
              </a:rPr>
              <a:t>d</a:t>
            </a:r>
            <a:r>
              <a:rPr lang="en-US" sz="2400" dirty="0">
                <a:solidFill>
                  <a:schemeClr val="tx1">
                    <a:lumMod val="50000"/>
                    <a:lumOff val="50000"/>
                  </a:schemeClr>
                </a:solidFill>
              </a:rPr>
              <a:t>. Use the brightness – distance relationship to find absolute magnitude </a:t>
            </a:r>
            <a:r>
              <a:rPr lang="en-US" sz="2400" i="1" dirty="0">
                <a:solidFill>
                  <a:schemeClr val="tx1">
                    <a:lumMod val="50000"/>
                    <a:lumOff val="50000"/>
                  </a:schemeClr>
                </a:solidFill>
              </a:rPr>
              <a:t>M</a:t>
            </a:r>
            <a:r>
              <a:rPr lang="en-US" sz="2400" dirty="0">
                <a:solidFill>
                  <a:schemeClr val="tx1">
                    <a:lumMod val="50000"/>
                    <a:lumOff val="50000"/>
                  </a:schemeClr>
                </a:solidFill>
              </a:rPr>
              <a:t>.</a:t>
            </a:r>
          </a:p>
        </p:txBody>
      </p:sp>
    </p:spTree>
    <p:extLst>
      <p:ext uri="{BB962C8B-B14F-4D97-AF65-F5344CB8AC3E}">
        <p14:creationId xmlns:p14="http://schemas.microsoft.com/office/powerpoint/2010/main" val="327617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ontent Placeholder 2"/>
          <p:cNvSpPr>
            <a:spLocks noGrp="1"/>
          </p:cNvSpPr>
          <p:nvPr>
            <p:ph idx="1"/>
          </p:nvPr>
        </p:nvSpPr>
        <p:spPr>
          <a:xfrm>
            <a:off x="767408" y="2348880"/>
            <a:ext cx="10814992" cy="1080120"/>
          </a:xfrm>
        </p:spPr>
        <p:txBody>
          <a:bodyPr>
            <a:normAutofit/>
          </a:bodyPr>
          <a:lstStyle/>
          <a:p>
            <a:pPr algn="just">
              <a:spcBef>
                <a:spcPts val="1200"/>
              </a:spcBef>
              <a:spcAft>
                <a:spcPts val="1200"/>
              </a:spcAft>
            </a:pPr>
            <a:r>
              <a:rPr lang="en-US" sz="2400" dirty="0">
                <a:solidFill>
                  <a:schemeClr val="tx1">
                    <a:lumMod val="50000"/>
                    <a:lumOff val="50000"/>
                  </a:schemeClr>
                </a:solidFill>
              </a:rPr>
              <a:t>Observe and measure the period of pulsation </a:t>
            </a:r>
            <a:r>
              <a:rPr lang="en-US" sz="2400" i="1" dirty="0">
                <a:solidFill>
                  <a:schemeClr val="tx1">
                    <a:lumMod val="50000"/>
                    <a:lumOff val="50000"/>
                  </a:schemeClr>
                </a:solidFill>
              </a:rPr>
              <a:t>P</a:t>
            </a:r>
            <a:r>
              <a:rPr lang="en-US" sz="2400" dirty="0">
                <a:solidFill>
                  <a:schemeClr val="tx1">
                    <a:lumMod val="50000"/>
                    <a:lumOff val="50000"/>
                  </a:schemeClr>
                </a:solidFill>
              </a:rPr>
              <a:t> and apparent magnitude </a:t>
            </a:r>
            <a:r>
              <a:rPr lang="en-US" sz="2400" i="1" dirty="0">
                <a:solidFill>
                  <a:schemeClr val="tx1">
                    <a:lumMod val="50000"/>
                    <a:lumOff val="50000"/>
                  </a:schemeClr>
                </a:solidFill>
              </a:rPr>
              <a:t>m</a:t>
            </a:r>
            <a:r>
              <a:rPr lang="en-US" sz="2400" dirty="0">
                <a:solidFill>
                  <a:schemeClr val="tx1">
                    <a:lumMod val="50000"/>
                    <a:lumOff val="50000"/>
                  </a:schemeClr>
                </a:solidFill>
              </a:rPr>
              <a:t> of Cepheids in a further galaxy. </a:t>
            </a:r>
          </a:p>
        </p:txBody>
      </p:sp>
      <p:sp>
        <p:nvSpPr>
          <p:cNvPr id="7" name="Title 1">
            <a:extLst>
              <a:ext uri="{FF2B5EF4-FFF2-40B4-BE49-F238E27FC236}">
                <a16:creationId xmlns:a16="http://schemas.microsoft.com/office/drawing/2014/main" id="{FAF10EB5-97FD-4E34-973A-C595B3E6AEAB}"/>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50000"/>
                    <a:lumOff val="50000"/>
                  </a:schemeClr>
                </a:solidFill>
              </a:rPr>
              <a:t>Distance measurement III: </a:t>
            </a:r>
            <a:r>
              <a:rPr lang="en-SG" dirty="0">
                <a:solidFill>
                  <a:schemeClr val="accent1"/>
                </a:solidFill>
              </a:rPr>
              <a:t>Cepheid Variables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C93C80-492D-4A7F-B473-742B553654DD}"/>
                  </a:ext>
                </a:extLst>
              </p:cNvPr>
              <p:cNvSpPr txBox="1"/>
              <p:nvPr/>
            </p:nvSpPr>
            <p:spPr>
              <a:xfrm>
                <a:off x="4511180" y="5228123"/>
                <a:ext cx="3034549" cy="86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2300" b="0" i="1" smtClean="0">
                              <a:solidFill>
                                <a:schemeClr val="tx1">
                                  <a:lumMod val="50000"/>
                                  <a:lumOff val="50000"/>
                                </a:schemeClr>
                              </a:solidFill>
                              <a:latin typeface="Cambria Math" panose="02040503050406030204" pitchFamily="18" charset="0"/>
                            </a:rPr>
                          </m:ctrlPr>
                        </m:sSupPr>
                        <m:e>
                          <m:r>
                            <a:rPr lang="en-SG" sz="2300" b="0" i="1" smtClean="0">
                              <a:solidFill>
                                <a:schemeClr val="tx1">
                                  <a:lumMod val="50000"/>
                                  <a:lumOff val="50000"/>
                                </a:schemeClr>
                              </a:solidFill>
                              <a:latin typeface="Cambria Math" panose="02040503050406030204" pitchFamily="18" charset="0"/>
                            </a:rPr>
                            <m:t>100</m:t>
                          </m:r>
                        </m:e>
                        <m:sup>
                          <m:r>
                            <a:rPr lang="en-SG" sz="2300" b="0" i="1" smtClean="0">
                              <a:solidFill>
                                <a:schemeClr val="tx1">
                                  <a:lumMod val="50000"/>
                                  <a:lumOff val="50000"/>
                                </a:schemeClr>
                              </a:solidFill>
                              <a:latin typeface="Cambria Math" panose="02040503050406030204" pitchFamily="18" charset="0"/>
                            </a:rPr>
                            <m:t>(</m:t>
                          </m:r>
                          <m:r>
                            <a:rPr lang="en-SG" sz="2300" b="0" i="1" smtClean="0">
                              <a:solidFill>
                                <a:schemeClr val="tx1">
                                  <a:lumMod val="50000"/>
                                  <a:lumOff val="50000"/>
                                </a:schemeClr>
                              </a:solidFill>
                              <a:latin typeface="Cambria Math" panose="02040503050406030204" pitchFamily="18" charset="0"/>
                            </a:rPr>
                            <m:t>𝑚</m:t>
                          </m:r>
                          <m:r>
                            <a:rPr lang="en-SG" sz="2300" b="0" i="1" smtClean="0">
                              <a:solidFill>
                                <a:schemeClr val="tx1">
                                  <a:lumMod val="50000"/>
                                  <a:lumOff val="50000"/>
                                </a:schemeClr>
                              </a:solidFill>
                              <a:latin typeface="Cambria Math" panose="02040503050406030204" pitchFamily="18" charset="0"/>
                            </a:rPr>
                            <m:t>−</m:t>
                          </m:r>
                          <m:r>
                            <a:rPr lang="en-SG" sz="2300" b="0" i="1" smtClean="0">
                              <a:solidFill>
                                <a:schemeClr val="tx1">
                                  <a:lumMod val="50000"/>
                                  <a:lumOff val="50000"/>
                                </a:schemeClr>
                              </a:solidFill>
                              <a:latin typeface="Cambria Math" panose="02040503050406030204" pitchFamily="18" charset="0"/>
                            </a:rPr>
                            <m:t>𝑀</m:t>
                          </m:r>
                          <m:r>
                            <a:rPr lang="en-SG" sz="2300" b="0" i="1" smtClean="0">
                              <a:solidFill>
                                <a:schemeClr val="tx1">
                                  <a:lumMod val="50000"/>
                                  <a:lumOff val="50000"/>
                                </a:schemeClr>
                              </a:solidFill>
                              <a:latin typeface="Cambria Math" panose="02040503050406030204" pitchFamily="18" charset="0"/>
                            </a:rPr>
                            <m:t>)/5</m:t>
                          </m:r>
                        </m:sup>
                      </m:sSup>
                      <m:r>
                        <a:rPr lang="en-SG" sz="2300" b="0" i="1" smtClean="0">
                          <a:solidFill>
                            <a:schemeClr val="tx1">
                              <a:lumMod val="50000"/>
                              <a:lumOff val="50000"/>
                            </a:schemeClr>
                          </a:solidFill>
                          <a:latin typeface="Cambria Math" panose="02040503050406030204" pitchFamily="18" charset="0"/>
                        </a:rPr>
                        <m:t>=</m:t>
                      </m:r>
                      <m:sSup>
                        <m:sSupPr>
                          <m:ctrlPr>
                            <a:rPr lang="en-SG" sz="2300" b="0" i="1" smtClean="0">
                              <a:solidFill>
                                <a:schemeClr val="tx1">
                                  <a:lumMod val="50000"/>
                                  <a:lumOff val="50000"/>
                                </a:schemeClr>
                              </a:solidFill>
                              <a:latin typeface="Cambria Math" panose="02040503050406030204" pitchFamily="18" charset="0"/>
                            </a:rPr>
                          </m:ctrlPr>
                        </m:sSupPr>
                        <m:e>
                          <m:d>
                            <m:dPr>
                              <m:ctrlPr>
                                <a:rPr lang="en-SG" sz="2300" b="0" i="1" smtClean="0">
                                  <a:solidFill>
                                    <a:schemeClr val="tx1">
                                      <a:lumMod val="50000"/>
                                      <a:lumOff val="50000"/>
                                    </a:schemeClr>
                                  </a:solidFill>
                                  <a:latin typeface="Cambria Math" panose="02040503050406030204" pitchFamily="18" charset="0"/>
                                </a:rPr>
                              </m:ctrlPr>
                            </m:dPr>
                            <m:e>
                              <m:f>
                                <m:fPr>
                                  <m:ctrlPr>
                                    <a:rPr lang="en-SG" sz="2300" b="0" i="1" smtClean="0">
                                      <a:solidFill>
                                        <a:schemeClr val="tx1">
                                          <a:lumMod val="50000"/>
                                          <a:lumOff val="50000"/>
                                        </a:schemeClr>
                                      </a:solidFill>
                                      <a:latin typeface="Cambria Math" panose="02040503050406030204" pitchFamily="18" charset="0"/>
                                    </a:rPr>
                                  </m:ctrlPr>
                                </m:fPr>
                                <m:num>
                                  <m:r>
                                    <a:rPr lang="en-SG" sz="2300" b="0" i="1" smtClean="0">
                                      <a:solidFill>
                                        <a:schemeClr val="tx1">
                                          <a:lumMod val="50000"/>
                                          <a:lumOff val="50000"/>
                                        </a:schemeClr>
                                      </a:solidFill>
                                      <a:latin typeface="Cambria Math" panose="02040503050406030204" pitchFamily="18" charset="0"/>
                                    </a:rPr>
                                    <m:t>𝑑</m:t>
                                  </m:r>
                                </m:num>
                                <m:den>
                                  <m:r>
                                    <a:rPr lang="en-SG" sz="2300" b="0" i="1" smtClean="0">
                                      <a:solidFill>
                                        <a:schemeClr val="tx1">
                                          <a:lumMod val="50000"/>
                                          <a:lumOff val="50000"/>
                                        </a:schemeClr>
                                      </a:solidFill>
                                      <a:latin typeface="Cambria Math" panose="02040503050406030204" pitchFamily="18" charset="0"/>
                                    </a:rPr>
                                    <m:t>10</m:t>
                                  </m:r>
                                  <m:r>
                                    <a:rPr lang="en-SG" sz="2300" b="0" i="1" smtClean="0">
                                      <a:solidFill>
                                        <a:schemeClr val="tx1">
                                          <a:lumMod val="50000"/>
                                          <a:lumOff val="50000"/>
                                        </a:schemeClr>
                                      </a:solidFill>
                                      <a:latin typeface="Cambria Math" panose="02040503050406030204" pitchFamily="18" charset="0"/>
                                    </a:rPr>
                                    <m:t>𝑝𝑐</m:t>
                                  </m:r>
                                </m:den>
                              </m:f>
                            </m:e>
                          </m:d>
                        </m:e>
                        <m:sup>
                          <m:r>
                            <a:rPr lang="en-SG" sz="2300" b="0" i="1" smtClean="0">
                              <a:solidFill>
                                <a:schemeClr val="tx1">
                                  <a:lumMod val="50000"/>
                                  <a:lumOff val="50000"/>
                                </a:schemeClr>
                              </a:solidFill>
                              <a:latin typeface="Cambria Math" panose="02040503050406030204" pitchFamily="18" charset="0"/>
                            </a:rPr>
                            <m:t>2</m:t>
                          </m:r>
                        </m:sup>
                      </m:sSup>
                    </m:oMath>
                  </m:oMathPara>
                </a14:m>
                <a:endParaRPr lang="en-SG" sz="2300" dirty="0">
                  <a:solidFill>
                    <a:schemeClr val="tx1">
                      <a:lumMod val="50000"/>
                      <a:lumOff val="50000"/>
                    </a:schemeClr>
                  </a:solidFill>
                </a:endParaRPr>
              </a:p>
            </p:txBody>
          </p:sp>
        </mc:Choice>
        <mc:Fallback xmlns="">
          <p:sp>
            <p:nvSpPr>
              <p:cNvPr id="2" name="TextBox 1">
                <a:extLst>
                  <a:ext uri="{FF2B5EF4-FFF2-40B4-BE49-F238E27FC236}">
                    <a16:creationId xmlns:a16="http://schemas.microsoft.com/office/drawing/2014/main" id="{89C93C80-492D-4A7F-B473-742B553654DD}"/>
                  </a:ext>
                </a:extLst>
              </p:cNvPr>
              <p:cNvSpPr txBox="1">
                <a:spLocks noRot="1" noChangeAspect="1" noMove="1" noResize="1" noEditPoints="1" noAdjustHandles="1" noChangeArrowheads="1" noChangeShapeType="1" noTextEdit="1"/>
              </p:cNvSpPr>
              <p:nvPr/>
            </p:nvSpPr>
            <p:spPr>
              <a:xfrm>
                <a:off x="4511180" y="5228123"/>
                <a:ext cx="3034549" cy="865173"/>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4906DD-325E-44E0-872E-5B3F5F39565F}"/>
                  </a:ext>
                </a:extLst>
              </p:cNvPr>
              <p:cNvSpPr txBox="1"/>
              <p:nvPr/>
            </p:nvSpPr>
            <p:spPr>
              <a:xfrm>
                <a:off x="4367808" y="4005064"/>
                <a:ext cx="3321294"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300" b="0" i="1" smtClean="0">
                          <a:solidFill>
                            <a:schemeClr val="tx1">
                              <a:lumMod val="50000"/>
                              <a:lumOff val="50000"/>
                            </a:schemeClr>
                          </a:solidFill>
                          <a:latin typeface="Cambria Math" panose="02040503050406030204" pitchFamily="18" charset="0"/>
                        </a:rPr>
                        <m:t>𝑀</m:t>
                      </m:r>
                      <m:r>
                        <a:rPr lang="en-SG" sz="2300" b="0" i="1" smtClean="0">
                          <a:solidFill>
                            <a:schemeClr val="tx1">
                              <a:lumMod val="50000"/>
                              <a:lumOff val="50000"/>
                            </a:schemeClr>
                          </a:solidFill>
                          <a:latin typeface="Cambria Math" panose="02040503050406030204" pitchFamily="18" charset="0"/>
                        </a:rPr>
                        <m:t>=−2.76</m:t>
                      </m:r>
                      <m:func>
                        <m:funcPr>
                          <m:ctrlPr>
                            <a:rPr lang="en-SG" sz="2300" b="0" i="1" smtClean="0">
                              <a:solidFill>
                                <a:schemeClr val="tx1">
                                  <a:lumMod val="50000"/>
                                  <a:lumOff val="50000"/>
                                </a:schemeClr>
                              </a:solidFill>
                              <a:latin typeface="Cambria Math" panose="02040503050406030204" pitchFamily="18" charset="0"/>
                            </a:rPr>
                          </m:ctrlPr>
                        </m:funcPr>
                        <m:fName>
                          <m:sSub>
                            <m:sSubPr>
                              <m:ctrlPr>
                                <a:rPr lang="en-SG" sz="2300" b="0" i="1" smtClean="0">
                                  <a:solidFill>
                                    <a:schemeClr val="tx1">
                                      <a:lumMod val="50000"/>
                                      <a:lumOff val="50000"/>
                                    </a:schemeClr>
                                  </a:solidFill>
                                  <a:latin typeface="Cambria Math" panose="02040503050406030204" pitchFamily="18" charset="0"/>
                                </a:rPr>
                              </m:ctrlPr>
                            </m:sSubPr>
                            <m:e>
                              <m:r>
                                <m:rPr>
                                  <m:sty m:val="p"/>
                                </m:rPr>
                                <a:rPr lang="en-SG" sz="2300" b="0" i="0" smtClean="0">
                                  <a:solidFill>
                                    <a:schemeClr val="tx1">
                                      <a:lumMod val="50000"/>
                                      <a:lumOff val="50000"/>
                                    </a:schemeClr>
                                  </a:solidFill>
                                  <a:latin typeface="Cambria Math" panose="02040503050406030204" pitchFamily="18" charset="0"/>
                                </a:rPr>
                                <m:t>log</m:t>
                              </m:r>
                            </m:e>
                            <m:sub>
                              <m:r>
                                <a:rPr lang="en-SG" sz="2300" b="0" i="1" smtClean="0">
                                  <a:solidFill>
                                    <a:schemeClr val="tx1">
                                      <a:lumMod val="50000"/>
                                      <a:lumOff val="50000"/>
                                    </a:schemeClr>
                                  </a:solidFill>
                                  <a:latin typeface="Cambria Math" panose="02040503050406030204" pitchFamily="18" charset="0"/>
                                </a:rPr>
                                <m:t>10</m:t>
                              </m:r>
                            </m:sub>
                          </m:sSub>
                        </m:fName>
                        <m:e>
                          <m:r>
                            <a:rPr lang="en-SG" sz="2300" b="0" i="1" smtClean="0">
                              <a:solidFill>
                                <a:schemeClr val="tx1">
                                  <a:lumMod val="50000"/>
                                  <a:lumOff val="50000"/>
                                </a:schemeClr>
                              </a:solidFill>
                              <a:latin typeface="Cambria Math" panose="02040503050406030204" pitchFamily="18" charset="0"/>
                            </a:rPr>
                            <m:t>𝑃</m:t>
                          </m:r>
                          <m:r>
                            <a:rPr lang="en-SG" sz="2300" b="0" i="1" smtClean="0">
                              <a:solidFill>
                                <a:schemeClr val="tx1">
                                  <a:lumMod val="50000"/>
                                  <a:lumOff val="50000"/>
                                </a:schemeClr>
                              </a:solidFill>
                              <a:latin typeface="Cambria Math" panose="02040503050406030204" pitchFamily="18" charset="0"/>
                            </a:rPr>
                            <m:t>−1.40</m:t>
                          </m:r>
                        </m:e>
                      </m:func>
                    </m:oMath>
                  </m:oMathPara>
                </a14:m>
                <a:endParaRPr lang="en-SG" sz="2300" dirty="0">
                  <a:solidFill>
                    <a:schemeClr val="tx1">
                      <a:lumMod val="50000"/>
                      <a:lumOff val="50000"/>
                    </a:schemeClr>
                  </a:solidFill>
                </a:endParaRPr>
              </a:p>
            </p:txBody>
          </p:sp>
        </mc:Choice>
        <mc:Fallback xmlns="">
          <p:sp>
            <p:nvSpPr>
              <p:cNvPr id="9" name="TextBox 8">
                <a:extLst>
                  <a:ext uri="{FF2B5EF4-FFF2-40B4-BE49-F238E27FC236}">
                    <a16:creationId xmlns:a16="http://schemas.microsoft.com/office/drawing/2014/main" id="{384906DD-325E-44E0-872E-5B3F5F39565F}"/>
                  </a:ext>
                </a:extLst>
              </p:cNvPr>
              <p:cNvSpPr txBox="1">
                <a:spLocks noRot="1" noChangeAspect="1" noMove="1" noResize="1" noEditPoints="1" noAdjustHandles="1" noChangeArrowheads="1" noChangeShapeType="1" noTextEdit="1"/>
              </p:cNvSpPr>
              <p:nvPr/>
            </p:nvSpPr>
            <p:spPr>
              <a:xfrm>
                <a:off x="4367808" y="4005064"/>
                <a:ext cx="3321294" cy="353943"/>
              </a:xfrm>
              <a:prstGeom prst="rect">
                <a:avLst/>
              </a:prstGeom>
              <a:blipFill>
                <a:blip r:embed="rId3"/>
                <a:stretch>
                  <a:fillRect l="-1654" t="-1724" r="-1838" b="-32759"/>
                </a:stretch>
              </a:blipFill>
            </p:spPr>
            <p:txBody>
              <a:bodyPr/>
              <a:lstStyle/>
              <a:p>
                <a:r>
                  <a:rPr lang="en-SG">
                    <a:noFill/>
                  </a:rPr>
                  <a:t> </a:t>
                </a:r>
              </a:p>
            </p:txBody>
          </p:sp>
        </mc:Fallback>
      </mc:AlternateContent>
      <p:sp>
        <p:nvSpPr>
          <p:cNvPr id="8" name="TextBox 7">
            <a:extLst>
              <a:ext uri="{FF2B5EF4-FFF2-40B4-BE49-F238E27FC236}">
                <a16:creationId xmlns:a16="http://schemas.microsoft.com/office/drawing/2014/main" id="{602534F6-9EEB-4EA0-9BE3-C3E4E57EF7C4}"/>
              </a:ext>
            </a:extLst>
          </p:cNvPr>
          <p:cNvSpPr txBox="1"/>
          <p:nvPr/>
        </p:nvSpPr>
        <p:spPr>
          <a:xfrm>
            <a:off x="695400" y="1553017"/>
            <a:ext cx="4320480" cy="507831"/>
          </a:xfrm>
          <a:prstGeom prst="rect">
            <a:avLst/>
          </a:prstGeom>
          <a:noFill/>
        </p:spPr>
        <p:txBody>
          <a:bodyPr wrap="square" rtlCol="0">
            <a:spAutoFit/>
          </a:bodyPr>
          <a:lstStyle/>
          <a:p>
            <a:r>
              <a:rPr lang="en-SG" sz="2700" i="1" dirty="0">
                <a:solidFill>
                  <a:schemeClr val="accent6"/>
                </a:solidFill>
              </a:rPr>
              <a:t>Step 2: Using the ruler</a:t>
            </a:r>
          </a:p>
        </p:txBody>
      </p:sp>
      <p:sp>
        <p:nvSpPr>
          <p:cNvPr id="3" name="Slide Number Placeholder 2">
            <a:extLst>
              <a:ext uri="{FF2B5EF4-FFF2-40B4-BE49-F238E27FC236}">
                <a16:creationId xmlns:a16="http://schemas.microsoft.com/office/drawing/2014/main" id="{5E262213-B1B2-40AD-9A9B-3CC4FF5576A4}"/>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18</a:t>
            </a:fld>
            <a:endParaRPr lang="en-SG">
              <a:solidFill>
                <a:schemeClr val="tx1">
                  <a:lumMod val="50000"/>
                  <a:lumOff val="50000"/>
                </a:schemeClr>
              </a:solidFill>
            </a:endParaRPr>
          </a:p>
        </p:txBody>
      </p:sp>
      <p:sp>
        <p:nvSpPr>
          <p:cNvPr id="10" name="Content Placeholder 2">
            <a:extLst>
              <a:ext uri="{FF2B5EF4-FFF2-40B4-BE49-F238E27FC236}">
                <a16:creationId xmlns:a16="http://schemas.microsoft.com/office/drawing/2014/main" id="{B4B8E8E1-E2FE-4071-9604-6FC1F9822EAB}"/>
              </a:ext>
            </a:extLst>
          </p:cNvPr>
          <p:cNvSpPr txBox="1">
            <a:spLocks/>
          </p:cNvSpPr>
          <p:nvPr/>
        </p:nvSpPr>
        <p:spPr>
          <a:xfrm>
            <a:off x="725239" y="3429001"/>
            <a:ext cx="10814992" cy="5760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ts val="1200"/>
              </a:spcBef>
              <a:spcAft>
                <a:spcPts val="1200"/>
              </a:spcAft>
            </a:pPr>
            <a:r>
              <a:rPr lang="en-US" sz="2400" dirty="0">
                <a:solidFill>
                  <a:schemeClr val="tx1">
                    <a:lumMod val="50000"/>
                    <a:lumOff val="50000"/>
                  </a:schemeClr>
                </a:solidFill>
              </a:rPr>
              <a:t>Find absolute magnitude </a:t>
            </a:r>
            <a:r>
              <a:rPr lang="en-US" sz="2400" i="1" dirty="0">
                <a:solidFill>
                  <a:schemeClr val="tx1">
                    <a:lumMod val="50000"/>
                    <a:lumOff val="50000"/>
                  </a:schemeClr>
                </a:solidFill>
              </a:rPr>
              <a:t>M</a:t>
            </a:r>
            <a:r>
              <a:rPr lang="en-US" sz="2400" dirty="0">
                <a:solidFill>
                  <a:schemeClr val="tx1">
                    <a:lumMod val="50000"/>
                    <a:lumOff val="50000"/>
                  </a:schemeClr>
                </a:solidFill>
              </a:rPr>
              <a:t> using the empirical relationship.</a:t>
            </a:r>
          </a:p>
        </p:txBody>
      </p:sp>
      <p:sp>
        <p:nvSpPr>
          <p:cNvPr id="11" name="Content Placeholder 2">
            <a:extLst>
              <a:ext uri="{FF2B5EF4-FFF2-40B4-BE49-F238E27FC236}">
                <a16:creationId xmlns:a16="http://schemas.microsoft.com/office/drawing/2014/main" id="{BDDF064C-2AAD-4961-9B53-9D45348F1B91}"/>
              </a:ext>
            </a:extLst>
          </p:cNvPr>
          <p:cNvSpPr txBox="1">
            <a:spLocks/>
          </p:cNvSpPr>
          <p:nvPr/>
        </p:nvSpPr>
        <p:spPr>
          <a:xfrm>
            <a:off x="725239" y="4712450"/>
            <a:ext cx="10814992" cy="6197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ts val="1200"/>
              </a:spcBef>
              <a:spcAft>
                <a:spcPts val="1200"/>
              </a:spcAft>
            </a:pPr>
            <a:r>
              <a:rPr lang="en-US" sz="2400" dirty="0">
                <a:solidFill>
                  <a:schemeClr val="tx1">
                    <a:lumMod val="50000"/>
                    <a:lumOff val="50000"/>
                  </a:schemeClr>
                </a:solidFill>
              </a:rPr>
              <a:t>Obtain the distance </a:t>
            </a:r>
            <a:r>
              <a:rPr lang="en-US" sz="2400" i="1" dirty="0">
                <a:solidFill>
                  <a:schemeClr val="tx1">
                    <a:lumMod val="50000"/>
                    <a:lumOff val="50000"/>
                  </a:schemeClr>
                </a:solidFill>
              </a:rPr>
              <a:t>d</a:t>
            </a:r>
            <a:r>
              <a:rPr lang="en-US" sz="2400" dirty="0">
                <a:solidFill>
                  <a:schemeClr val="tx1">
                    <a:lumMod val="50000"/>
                    <a:lumOff val="50000"/>
                  </a:schemeClr>
                </a:solidFill>
              </a:rPr>
              <a:t> of the galaxy using the brightness – distance relationship.</a:t>
            </a:r>
          </a:p>
        </p:txBody>
      </p:sp>
    </p:spTree>
    <p:extLst>
      <p:ext uri="{BB962C8B-B14F-4D97-AF65-F5344CB8AC3E}">
        <p14:creationId xmlns:p14="http://schemas.microsoft.com/office/powerpoint/2010/main" val="2018944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a:spLocks noGrp="1"/>
          </p:cNvSpPr>
          <p:nvPr>
            <p:ph idx="1"/>
          </p:nvPr>
        </p:nvSpPr>
        <p:spPr>
          <a:xfrm>
            <a:off x="767408" y="2348880"/>
            <a:ext cx="10814992" cy="3168352"/>
          </a:xfrm>
        </p:spPr>
        <p:txBody>
          <a:bodyPr>
            <a:normAutofit/>
          </a:bodyPr>
          <a:lstStyle/>
          <a:p>
            <a:pPr algn="just">
              <a:spcBef>
                <a:spcPts val="1200"/>
              </a:spcBef>
              <a:spcAft>
                <a:spcPts val="1200"/>
              </a:spcAft>
            </a:pPr>
            <a:r>
              <a:rPr lang="en-US" sz="2400" dirty="0">
                <a:solidFill>
                  <a:schemeClr val="tx1">
                    <a:lumMod val="50000"/>
                    <a:lumOff val="50000"/>
                  </a:schemeClr>
                </a:solidFill>
              </a:rPr>
              <a:t>Cepheids are bright but not super bright. </a:t>
            </a:r>
            <a:r>
              <a:rPr lang="en-US" sz="2400" i="1" dirty="0">
                <a:solidFill>
                  <a:schemeClr val="tx1">
                    <a:lumMod val="50000"/>
                    <a:lumOff val="50000"/>
                  </a:schemeClr>
                </a:solidFill>
              </a:rPr>
              <a:t>M</a:t>
            </a:r>
            <a:r>
              <a:rPr lang="en-US" sz="2400" dirty="0">
                <a:solidFill>
                  <a:schemeClr val="tx1">
                    <a:lumMod val="50000"/>
                    <a:lumOff val="50000"/>
                  </a:schemeClr>
                </a:solidFill>
              </a:rPr>
              <a:t> ranges from -2 to -7. </a:t>
            </a:r>
          </a:p>
          <a:p>
            <a:pPr algn="just">
              <a:spcBef>
                <a:spcPts val="1200"/>
              </a:spcBef>
              <a:spcAft>
                <a:spcPts val="1200"/>
              </a:spcAft>
            </a:pPr>
            <a:r>
              <a:rPr lang="en-US" sz="2400" dirty="0">
                <a:solidFill>
                  <a:schemeClr val="tx1">
                    <a:lumMod val="50000"/>
                    <a:lumOff val="50000"/>
                  </a:schemeClr>
                </a:solidFill>
              </a:rPr>
              <a:t>Cannot be used as cosmic ruler if they are too far away to be observed!</a:t>
            </a:r>
          </a:p>
          <a:p>
            <a:pPr algn="just">
              <a:spcBef>
                <a:spcPts val="1200"/>
              </a:spcBef>
              <a:spcAft>
                <a:spcPts val="1200"/>
              </a:spcAft>
            </a:pPr>
            <a:r>
              <a:rPr lang="en-US" sz="2400" dirty="0">
                <a:solidFill>
                  <a:schemeClr val="tx1">
                    <a:lumMod val="50000"/>
                    <a:lumOff val="50000"/>
                  </a:schemeClr>
                </a:solidFill>
              </a:rPr>
              <a:t>Current observational limit is about 20 </a:t>
            </a:r>
            <a:r>
              <a:rPr lang="en-US" sz="2400" dirty="0" err="1">
                <a:solidFill>
                  <a:schemeClr val="tx1">
                    <a:lumMod val="50000"/>
                    <a:lumOff val="50000"/>
                  </a:schemeClr>
                </a:solidFill>
              </a:rPr>
              <a:t>MPc</a:t>
            </a:r>
            <a:r>
              <a:rPr lang="en-US" sz="2400" dirty="0">
                <a:solidFill>
                  <a:schemeClr val="tx1">
                    <a:lumMod val="50000"/>
                    <a:lumOff val="50000"/>
                  </a:schemeClr>
                </a:solidFill>
              </a:rPr>
              <a:t>.</a:t>
            </a:r>
          </a:p>
        </p:txBody>
      </p:sp>
      <p:sp>
        <p:nvSpPr>
          <p:cNvPr id="8" name="TextBox 7">
            <a:extLst>
              <a:ext uri="{FF2B5EF4-FFF2-40B4-BE49-F238E27FC236}">
                <a16:creationId xmlns:a16="http://schemas.microsoft.com/office/drawing/2014/main" id="{602534F6-9EEB-4EA0-9BE3-C3E4E57EF7C4}"/>
              </a:ext>
            </a:extLst>
          </p:cNvPr>
          <p:cNvSpPr txBox="1"/>
          <p:nvPr/>
        </p:nvSpPr>
        <p:spPr>
          <a:xfrm>
            <a:off x="695400" y="1553017"/>
            <a:ext cx="4320480" cy="507831"/>
          </a:xfrm>
          <a:prstGeom prst="rect">
            <a:avLst/>
          </a:prstGeom>
          <a:noFill/>
        </p:spPr>
        <p:txBody>
          <a:bodyPr wrap="square" rtlCol="0">
            <a:spAutoFit/>
          </a:bodyPr>
          <a:lstStyle/>
          <a:p>
            <a:r>
              <a:rPr lang="en-SG" sz="2700" i="1" dirty="0">
                <a:solidFill>
                  <a:schemeClr val="accent6"/>
                </a:solidFill>
              </a:rPr>
              <a:t>Limitations</a:t>
            </a:r>
          </a:p>
        </p:txBody>
      </p:sp>
      <p:sp>
        <p:nvSpPr>
          <p:cNvPr id="3" name="Slide Number Placeholder 2">
            <a:extLst>
              <a:ext uri="{FF2B5EF4-FFF2-40B4-BE49-F238E27FC236}">
                <a16:creationId xmlns:a16="http://schemas.microsoft.com/office/drawing/2014/main" id="{5F832BD5-98B0-47ED-A7F7-3996184BD84B}"/>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19</a:t>
            </a:fld>
            <a:endParaRPr lang="en-SG">
              <a:solidFill>
                <a:schemeClr val="tx1">
                  <a:lumMod val="50000"/>
                  <a:lumOff val="50000"/>
                </a:schemeClr>
              </a:solidFill>
            </a:endParaRPr>
          </a:p>
        </p:txBody>
      </p:sp>
      <p:sp>
        <p:nvSpPr>
          <p:cNvPr id="9" name="Title 1">
            <a:extLst>
              <a:ext uri="{FF2B5EF4-FFF2-40B4-BE49-F238E27FC236}">
                <a16:creationId xmlns:a16="http://schemas.microsoft.com/office/drawing/2014/main" id="{DADA91FC-F0A5-34BA-92CC-A711DBDB5633}"/>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50000"/>
                    <a:lumOff val="50000"/>
                  </a:schemeClr>
                </a:solidFill>
              </a:rPr>
              <a:t>Distance measurement III: </a:t>
            </a:r>
            <a:r>
              <a:rPr lang="en-SG" dirty="0">
                <a:solidFill>
                  <a:schemeClr val="accent1"/>
                </a:solidFill>
              </a:rPr>
              <a:t>Cepheid Variables</a:t>
            </a:r>
          </a:p>
        </p:txBody>
      </p:sp>
    </p:spTree>
    <p:extLst>
      <p:ext uri="{BB962C8B-B14F-4D97-AF65-F5344CB8AC3E}">
        <p14:creationId xmlns:p14="http://schemas.microsoft.com/office/powerpoint/2010/main" val="3907097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13C181-FCC8-E44B-8F36-A51240150732}"/>
              </a:ext>
            </a:extLst>
          </p:cNvPr>
          <p:cNvSpPr>
            <a:spLocks noGrp="1"/>
          </p:cNvSpPr>
          <p:nvPr>
            <p:ph type="sldNum" sz="quarter" idx="12"/>
          </p:nvPr>
        </p:nvSpPr>
        <p:spPr/>
        <p:txBody>
          <a:bodyPr/>
          <a:lstStyle/>
          <a:p>
            <a:fld id="{7081BC99-F884-43C5-B753-915CEB8D5D35}" type="slidenum">
              <a:rPr lang="en-SG" smtClean="0"/>
              <a:pPr/>
              <a:t>2</a:t>
            </a:fld>
            <a:endParaRPr lang="en-SG"/>
          </a:p>
        </p:txBody>
      </p:sp>
      <p:sp>
        <p:nvSpPr>
          <p:cNvPr id="5" name="Title 1">
            <a:extLst>
              <a:ext uri="{FF2B5EF4-FFF2-40B4-BE49-F238E27FC236}">
                <a16:creationId xmlns:a16="http://schemas.microsoft.com/office/drawing/2014/main" id="{6D45B6D7-7173-5391-F5D9-F8BF9174CB8C}"/>
              </a:ext>
            </a:extLst>
          </p:cNvPr>
          <p:cNvSpPr>
            <a:spLocks noGrp="1"/>
          </p:cNvSpPr>
          <p:nvPr>
            <p:ph type="title"/>
          </p:nvPr>
        </p:nvSpPr>
        <p:spPr>
          <a:xfrm>
            <a:off x="0" y="2564904"/>
            <a:ext cx="12192000" cy="1656184"/>
          </a:xfrm>
        </p:spPr>
        <p:txBody>
          <a:bodyPr>
            <a:normAutofit/>
          </a:bodyPr>
          <a:lstStyle/>
          <a:p>
            <a:pPr>
              <a:lnSpc>
                <a:spcPct val="150000"/>
              </a:lnSpc>
            </a:pPr>
            <a:r>
              <a:rPr lang="en-SG" sz="3100" dirty="0">
                <a:solidFill>
                  <a:schemeClr val="tx2"/>
                </a:solidFill>
              </a:rPr>
              <a:t>   What is this course about? </a:t>
            </a:r>
            <a:br>
              <a:rPr lang="en-SG" sz="3100" dirty="0">
                <a:solidFill>
                  <a:schemeClr val="tx2"/>
                </a:solidFill>
              </a:rPr>
            </a:br>
            <a:r>
              <a:rPr lang="en-SG" sz="3100" dirty="0">
                <a:solidFill>
                  <a:schemeClr val="tx2"/>
                </a:solidFill>
              </a:rPr>
              <a:t>What did we do and where are we heading?</a:t>
            </a:r>
          </a:p>
        </p:txBody>
      </p:sp>
    </p:spTree>
    <p:extLst>
      <p:ext uri="{BB962C8B-B14F-4D97-AF65-F5344CB8AC3E}">
        <p14:creationId xmlns:p14="http://schemas.microsoft.com/office/powerpoint/2010/main" val="4260482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hematic&#10;&#10;Description automatically generated">
            <a:extLst>
              <a:ext uri="{FF2B5EF4-FFF2-40B4-BE49-F238E27FC236}">
                <a16:creationId xmlns:a16="http://schemas.microsoft.com/office/drawing/2014/main" id="{FA7C9FF5-D11C-44F2-9CA8-1AE6631470AE}"/>
              </a:ext>
            </a:extLst>
          </p:cNvPr>
          <p:cNvPicPr>
            <a:picLocks noChangeAspect="1"/>
          </p:cNvPicPr>
          <p:nvPr/>
        </p:nvPicPr>
        <p:blipFill rotWithShape="1">
          <a:blip r:embed="rId2">
            <a:extLst>
              <a:ext uri="{28A0092B-C50C-407E-A947-70E740481C1C}">
                <a14:useLocalDpi xmlns:a14="http://schemas.microsoft.com/office/drawing/2010/main" val="0"/>
              </a:ext>
            </a:extLst>
          </a:blip>
          <a:srcRect t="9999" b="4247"/>
          <a:stretch/>
        </p:blipFill>
        <p:spPr>
          <a:xfrm>
            <a:off x="225669" y="136524"/>
            <a:ext cx="11978582" cy="6676852"/>
          </a:xfrm>
          <a:prstGeom prst="rect">
            <a:avLst/>
          </a:prstGeom>
        </p:spPr>
      </p:pic>
      <p:sp>
        <p:nvSpPr>
          <p:cNvPr id="78" name="Title 1">
            <a:extLst>
              <a:ext uri="{FF2B5EF4-FFF2-40B4-BE49-F238E27FC236}">
                <a16:creationId xmlns:a16="http://schemas.microsoft.com/office/drawing/2014/main" id="{C1756A8E-5147-4753-919F-B44EEF88469F}"/>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5">
                    <a:lumMod val="20000"/>
                    <a:lumOff val="80000"/>
                  </a:schemeClr>
                </a:solidFill>
              </a:rPr>
              <a:t>The Cosmic Distance Ladder</a:t>
            </a:r>
          </a:p>
        </p:txBody>
      </p:sp>
      <p:sp>
        <p:nvSpPr>
          <p:cNvPr id="80" name="Slide Number Placeholder 3">
            <a:extLst>
              <a:ext uri="{FF2B5EF4-FFF2-40B4-BE49-F238E27FC236}">
                <a16:creationId xmlns:a16="http://schemas.microsoft.com/office/drawing/2014/main" id="{9E1524E3-090D-46F2-81C2-A69D813C9BDB}"/>
              </a:ext>
            </a:extLst>
          </p:cNvPr>
          <p:cNvSpPr>
            <a:spLocks noGrp="1"/>
          </p:cNvSpPr>
          <p:nvPr>
            <p:ph type="sldNum" sz="quarter" idx="12"/>
          </p:nvPr>
        </p:nvSpPr>
        <p:spPr>
          <a:xfrm>
            <a:off x="8737600" y="6356351"/>
            <a:ext cx="2844800" cy="365125"/>
          </a:xfrm>
        </p:spPr>
        <p:txBody>
          <a:bodyPr/>
          <a:lstStyle/>
          <a:p>
            <a:fld id="{7081BC99-F884-43C5-B753-915CEB8D5D35}" type="slidenum">
              <a:rPr lang="en-SG" smtClean="0"/>
              <a:pPr/>
              <a:t>20</a:t>
            </a:fld>
            <a:endParaRPr lang="en-SG"/>
          </a:p>
        </p:txBody>
      </p:sp>
      <p:sp>
        <p:nvSpPr>
          <p:cNvPr id="82" name="Content Placeholder 2">
            <a:extLst>
              <a:ext uri="{FF2B5EF4-FFF2-40B4-BE49-F238E27FC236}">
                <a16:creationId xmlns:a16="http://schemas.microsoft.com/office/drawing/2014/main" id="{8470E730-FE08-42F8-915E-7363BC1F19D3}"/>
              </a:ext>
            </a:extLst>
          </p:cNvPr>
          <p:cNvSpPr txBox="1">
            <a:spLocks/>
          </p:cNvSpPr>
          <p:nvPr/>
        </p:nvSpPr>
        <p:spPr>
          <a:xfrm>
            <a:off x="695400" y="6525344"/>
            <a:ext cx="5544616" cy="4320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300" dirty="0">
                <a:solidFill>
                  <a:schemeClr val="bg1">
                    <a:lumMod val="85000"/>
                  </a:schemeClr>
                </a:solidFill>
              </a:rPr>
              <a:t>Image credit:  </a:t>
            </a:r>
            <a:r>
              <a:rPr lang="en-SG" sz="1300" dirty="0">
                <a:solidFill>
                  <a:schemeClr val="accent5">
                    <a:lumMod val="40000"/>
                    <a:lumOff val="60000"/>
                  </a:schemeClr>
                </a:solidFill>
                <a:hlinkClick r:id="rId3">
                  <a:extLst>
                    <a:ext uri="{A12FA001-AC4F-418D-AE19-62706E023703}">
                      <ahyp:hlinkClr xmlns:ahyp="http://schemas.microsoft.com/office/drawing/2018/hyperlinkcolor" val="tx"/>
                    </a:ext>
                  </a:extLst>
                </a:hlinkClick>
              </a:rPr>
              <a:t>NASA, ESA, A. </a:t>
            </a:r>
            <a:r>
              <a:rPr lang="en-SG" sz="1300" dirty="0" err="1">
                <a:solidFill>
                  <a:schemeClr val="accent5">
                    <a:lumMod val="40000"/>
                    <a:lumOff val="60000"/>
                  </a:schemeClr>
                </a:solidFill>
                <a:hlinkClick r:id="rId3">
                  <a:extLst>
                    <a:ext uri="{A12FA001-AC4F-418D-AE19-62706E023703}">
                      <ahyp:hlinkClr xmlns:ahyp="http://schemas.microsoft.com/office/drawing/2018/hyperlinkcolor" val="tx"/>
                    </a:ext>
                  </a:extLst>
                </a:hlinkClick>
              </a:rPr>
              <a:t>Feild</a:t>
            </a:r>
            <a:r>
              <a:rPr lang="en-SG" sz="1300" dirty="0">
                <a:solidFill>
                  <a:schemeClr val="accent5">
                    <a:lumMod val="40000"/>
                    <a:lumOff val="60000"/>
                  </a:schemeClr>
                </a:solidFill>
                <a:hlinkClick r:id="rId3">
                  <a:extLst>
                    <a:ext uri="{A12FA001-AC4F-418D-AE19-62706E023703}">
                      <ahyp:hlinkClr xmlns:ahyp="http://schemas.microsoft.com/office/drawing/2018/hyperlinkcolor" val="tx"/>
                    </a:ext>
                  </a:extLst>
                </a:hlinkClick>
              </a:rPr>
              <a:t>, and A. </a:t>
            </a:r>
            <a:r>
              <a:rPr lang="en-SG" sz="1300" dirty="0" err="1">
                <a:solidFill>
                  <a:schemeClr val="accent5">
                    <a:lumMod val="40000"/>
                    <a:lumOff val="60000"/>
                  </a:schemeClr>
                </a:solidFill>
                <a:hlinkClick r:id="rId3">
                  <a:extLst>
                    <a:ext uri="{A12FA001-AC4F-418D-AE19-62706E023703}">
                      <ahyp:hlinkClr xmlns:ahyp="http://schemas.microsoft.com/office/drawing/2018/hyperlinkcolor" val="tx"/>
                    </a:ext>
                  </a:extLst>
                </a:hlinkClick>
              </a:rPr>
              <a:t>Riess</a:t>
            </a:r>
            <a:endParaRPr lang="en-GB" sz="1300" dirty="0">
              <a:solidFill>
                <a:schemeClr val="accent5">
                  <a:lumMod val="40000"/>
                  <a:lumOff val="60000"/>
                </a:schemeClr>
              </a:solidFill>
            </a:endParaRPr>
          </a:p>
        </p:txBody>
      </p:sp>
    </p:spTree>
    <p:extLst>
      <p:ext uri="{BB962C8B-B14F-4D97-AF65-F5344CB8AC3E}">
        <p14:creationId xmlns:p14="http://schemas.microsoft.com/office/powerpoint/2010/main" val="3811202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9"/>
          <p:cNvSpPr txBox="1"/>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algn="l"/>
            <a:r>
              <a:rPr lang="en-SG" sz="4400" dirty="0" err="1">
                <a:solidFill>
                  <a:schemeClr val="accent6"/>
                </a:solidFill>
              </a:rPr>
              <a:t>Astro</a:t>
            </a:r>
            <a:r>
              <a:rPr lang="en-SG" sz="4400" dirty="0" err="1">
                <a:solidFill>
                  <a:schemeClr val="accent1"/>
                </a:solidFill>
              </a:rPr>
              <a:t>spectroscopy</a:t>
            </a:r>
            <a:endParaRPr lang="en-SG" sz="4400" dirty="0">
              <a:solidFill>
                <a:schemeClr val="accent1"/>
              </a:solidFill>
            </a:endParaRPr>
          </a:p>
        </p:txBody>
      </p:sp>
      <p:sp>
        <p:nvSpPr>
          <p:cNvPr id="493" name="Google Shape;493;p2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SG"/>
              <a:t>21</a:t>
            </a:fld>
            <a:endParaRPr/>
          </a:p>
        </p:txBody>
      </p:sp>
      <p:pic>
        <p:nvPicPr>
          <p:cNvPr id="496" name="Google Shape;496;p29"/>
          <p:cNvPicPr preferRelativeResize="0"/>
          <p:nvPr/>
        </p:nvPicPr>
        <p:blipFill rotWithShape="1">
          <a:blip r:embed="rId3">
            <a:alphaModFix/>
          </a:blip>
          <a:srcRect l="683" t="20990" b="34909"/>
          <a:stretch/>
        </p:blipFill>
        <p:spPr>
          <a:xfrm>
            <a:off x="2611757" y="3984242"/>
            <a:ext cx="2636372" cy="514043"/>
          </a:xfrm>
          <a:prstGeom prst="rect">
            <a:avLst/>
          </a:prstGeom>
          <a:noFill/>
          <a:ln>
            <a:noFill/>
          </a:ln>
        </p:spPr>
      </p:pic>
      <p:grpSp>
        <p:nvGrpSpPr>
          <p:cNvPr id="497" name="Google Shape;497;p29"/>
          <p:cNvGrpSpPr/>
          <p:nvPr/>
        </p:nvGrpSpPr>
        <p:grpSpPr>
          <a:xfrm>
            <a:off x="-1290057" y="2205304"/>
            <a:ext cx="3960000" cy="3960000"/>
            <a:chOff x="1775520" y="2243519"/>
            <a:chExt cx="3960000" cy="3960000"/>
          </a:xfrm>
        </p:grpSpPr>
        <p:sp>
          <p:nvSpPr>
            <p:cNvPr id="498" name="Google Shape;498;p29"/>
            <p:cNvSpPr/>
            <p:nvPr/>
          </p:nvSpPr>
          <p:spPr>
            <a:xfrm>
              <a:off x="1775520" y="2243519"/>
              <a:ext cx="3960000" cy="3960000"/>
            </a:xfrm>
            <a:prstGeom prst="ellipse">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29"/>
            <p:cNvSpPr/>
            <p:nvPr/>
          </p:nvSpPr>
          <p:spPr>
            <a:xfrm>
              <a:off x="3035520" y="3503519"/>
              <a:ext cx="1440000" cy="1440000"/>
            </a:xfrm>
            <a:prstGeom prst="ellipse">
              <a:avLst/>
            </a:prstGeom>
            <a:solidFill>
              <a:srgbClr val="FFFF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00" name="Google Shape;500;p29"/>
          <p:cNvPicPr preferRelativeResize="0"/>
          <p:nvPr/>
        </p:nvPicPr>
        <p:blipFill rotWithShape="1">
          <a:blip r:embed="rId4">
            <a:alphaModFix/>
          </a:blip>
          <a:srcRect l="937"/>
          <a:stretch/>
        </p:blipFill>
        <p:spPr>
          <a:xfrm>
            <a:off x="78095" y="4185304"/>
            <a:ext cx="1548392" cy="279896"/>
          </a:xfrm>
          <a:prstGeom prst="rect">
            <a:avLst/>
          </a:prstGeom>
          <a:noFill/>
          <a:ln>
            <a:noFill/>
          </a:ln>
        </p:spPr>
      </p:pic>
      <p:sp>
        <p:nvSpPr>
          <p:cNvPr id="501" name="Google Shape;501;p29"/>
          <p:cNvSpPr txBox="1"/>
          <p:nvPr/>
        </p:nvSpPr>
        <p:spPr>
          <a:xfrm>
            <a:off x="222111" y="3750969"/>
            <a:ext cx="14401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1800">
                <a:solidFill>
                  <a:schemeClr val="dk1"/>
                </a:solidFill>
                <a:latin typeface="Calibri"/>
                <a:ea typeface="Calibri"/>
                <a:cs typeface="Calibri"/>
                <a:sym typeface="Calibri"/>
              </a:rPr>
              <a:t>Hot interior</a:t>
            </a:r>
            <a:endParaRPr/>
          </a:p>
        </p:txBody>
      </p:sp>
      <p:sp>
        <p:nvSpPr>
          <p:cNvPr id="502" name="Google Shape;502;p29"/>
          <p:cNvSpPr txBox="1"/>
          <p:nvPr/>
        </p:nvSpPr>
        <p:spPr>
          <a:xfrm>
            <a:off x="384064" y="2632535"/>
            <a:ext cx="14401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1800" dirty="0">
                <a:solidFill>
                  <a:schemeClr val="dk1"/>
                </a:solidFill>
                <a:latin typeface="Calibri"/>
                <a:ea typeface="Calibri"/>
                <a:cs typeface="Calibri"/>
                <a:sym typeface="Calibri"/>
              </a:rPr>
              <a:t>Cooler atmosphere</a:t>
            </a:r>
            <a:endParaRPr dirty="0"/>
          </a:p>
        </p:txBody>
      </p:sp>
      <p:sp>
        <p:nvSpPr>
          <p:cNvPr id="509" name="Google Shape;509;p29"/>
          <p:cNvSpPr txBox="1"/>
          <p:nvPr/>
        </p:nvSpPr>
        <p:spPr>
          <a:xfrm>
            <a:off x="2952813" y="1954327"/>
            <a:ext cx="5784787" cy="5385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SG" sz="2900" dirty="0">
                <a:solidFill>
                  <a:schemeClr val="tx1">
                    <a:lumMod val="50000"/>
                    <a:lumOff val="50000"/>
                  </a:schemeClr>
                </a:solidFill>
                <a:latin typeface="Calibri"/>
                <a:ea typeface="Calibri"/>
                <a:cs typeface="Calibri"/>
                <a:sym typeface="Calibri"/>
              </a:rPr>
              <a:t>Split the colours of light from stars!</a:t>
            </a:r>
            <a:endParaRPr dirty="0">
              <a:solidFill>
                <a:schemeClr val="tx1">
                  <a:lumMod val="50000"/>
                  <a:lumOff val="50000"/>
                </a:schemeClr>
              </a:solidFill>
            </a:endParaRPr>
          </a:p>
        </p:txBody>
      </p:sp>
      <p:cxnSp>
        <p:nvCxnSpPr>
          <p:cNvPr id="5" name="Straight Connector 4">
            <a:extLst>
              <a:ext uri="{FF2B5EF4-FFF2-40B4-BE49-F238E27FC236}">
                <a16:creationId xmlns:a16="http://schemas.microsoft.com/office/drawing/2014/main" id="{D7B2EBDC-3D6D-028F-A806-79151231EAD5}"/>
              </a:ext>
            </a:extLst>
          </p:cNvPr>
          <p:cNvCxnSpPr>
            <a:cxnSpLocks/>
          </p:cNvCxnSpPr>
          <p:nvPr/>
        </p:nvCxnSpPr>
        <p:spPr>
          <a:xfrm>
            <a:off x="5310369" y="3786488"/>
            <a:ext cx="0" cy="86562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9CF8A44-BF25-E5B3-7398-7635340C492C}"/>
              </a:ext>
            </a:extLst>
          </p:cNvPr>
          <p:cNvSpPr/>
          <p:nvPr/>
        </p:nvSpPr>
        <p:spPr>
          <a:xfrm>
            <a:off x="7101052" y="3557124"/>
            <a:ext cx="177481" cy="126662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517" name="Group 516">
            <a:extLst>
              <a:ext uri="{FF2B5EF4-FFF2-40B4-BE49-F238E27FC236}">
                <a16:creationId xmlns:a16="http://schemas.microsoft.com/office/drawing/2014/main" id="{D473CDD5-08CF-A018-0FDF-88F1FA15A081}"/>
              </a:ext>
            </a:extLst>
          </p:cNvPr>
          <p:cNvGrpSpPr/>
          <p:nvPr/>
        </p:nvGrpSpPr>
        <p:grpSpPr>
          <a:xfrm>
            <a:off x="8015051" y="3140968"/>
            <a:ext cx="3796619" cy="2160240"/>
            <a:chOff x="8015051" y="2564904"/>
            <a:chExt cx="3796619" cy="2160240"/>
          </a:xfrm>
        </p:grpSpPr>
        <p:grpSp>
          <p:nvGrpSpPr>
            <p:cNvPr id="510" name="Google Shape;478;p28">
              <a:extLst>
                <a:ext uri="{FF2B5EF4-FFF2-40B4-BE49-F238E27FC236}">
                  <a16:creationId xmlns:a16="http://schemas.microsoft.com/office/drawing/2014/main" id="{A799D08A-F2F4-2D06-8855-76F8A01EC2E9}"/>
                </a:ext>
              </a:extLst>
            </p:cNvPr>
            <p:cNvGrpSpPr/>
            <p:nvPr/>
          </p:nvGrpSpPr>
          <p:grpSpPr>
            <a:xfrm>
              <a:off x="8901468" y="3242179"/>
              <a:ext cx="2019067" cy="520076"/>
              <a:chOff x="6874295" y="4219846"/>
              <a:chExt cx="4292711" cy="775976"/>
            </a:xfrm>
          </p:grpSpPr>
          <p:pic>
            <p:nvPicPr>
              <p:cNvPr id="512" name="Google Shape;479;p28">
                <a:extLst>
                  <a:ext uri="{FF2B5EF4-FFF2-40B4-BE49-F238E27FC236}">
                    <a16:creationId xmlns:a16="http://schemas.microsoft.com/office/drawing/2014/main" id="{5E18F505-DCDC-723E-B464-9264EEC2118F}"/>
                  </a:ext>
                </a:extLst>
              </p:cNvPr>
              <p:cNvPicPr preferRelativeResize="0"/>
              <p:nvPr/>
            </p:nvPicPr>
            <p:blipFill rotWithShape="1">
              <a:blip r:embed="rId4">
                <a:alphaModFix/>
              </a:blip>
              <a:srcRect l="937"/>
              <a:stretch/>
            </p:blipFill>
            <p:spPr>
              <a:xfrm>
                <a:off x="6874295" y="4219846"/>
                <a:ext cx="4292711" cy="775976"/>
              </a:xfrm>
              <a:prstGeom prst="rect">
                <a:avLst/>
              </a:prstGeom>
              <a:noFill/>
              <a:ln>
                <a:noFill/>
              </a:ln>
            </p:spPr>
          </p:pic>
          <p:cxnSp>
            <p:nvCxnSpPr>
              <p:cNvPr id="513" name="Google Shape;480;p28">
                <a:extLst>
                  <a:ext uri="{FF2B5EF4-FFF2-40B4-BE49-F238E27FC236}">
                    <a16:creationId xmlns:a16="http://schemas.microsoft.com/office/drawing/2014/main" id="{D2D4956E-624D-5E2E-BE42-5E0A545B5EDA}"/>
                  </a:ext>
                </a:extLst>
              </p:cNvPr>
              <p:cNvCxnSpPr/>
              <p:nvPr/>
            </p:nvCxnSpPr>
            <p:spPr>
              <a:xfrm>
                <a:off x="8124140" y="4220676"/>
                <a:ext cx="0" cy="764420"/>
              </a:xfrm>
              <a:prstGeom prst="straightConnector1">
                <a:avLst/>
              </a:prstGeom>
              <a:noFill/>
              <a:ln w="19050" cap="flat" cmpd="sng">
                <a:solidFill>
                  <a:schemeClr val="dk1"/>
                </a:solidFill>
                <a:prstDash val="solid"/>
                <a:round/>
                <a:headEnd type="none" w="sm" len="sm"/>
                <a:tailEnd type="none" w="sm" len="sm"/>
              </a:ln>
            </p:spPr>
          </p:cxnSp>
          <p:cxnSp>
            <p:nvCxnSpPr>
              <p:cNvPr id="514" name="Google Shape;481;p28">
                <a:extLst>
                  <a:ext uri="{FF2B5EF4-FFF2-40B4-BE49-F238E27FC236}">
                    <a16:creationId xmlns:a16="http://schemas.microsoft.com/office/drawing/2014/main" id="{733844E3-EBDF-3ABE-7F95-9EA2466E759B}"/>
                  </a:ext>
                </a:extLst>
              </p:cNvPr>
              <p:cNvCxnSpPr/>
              <p:nvPr/>
            </p:nvCxnSpPr>
            <p:spPr>
              <a:xfrm>
                <a:off x="10575002" y="4219846"/>
                <a:ext cx="0" cy="764420"/>
              </a:xfrm>
              <a:prstGeom prst="straightConnector1">
                <a:avLst/>
              </a:prstGeom>
              <a:noFill/>
              <a:ln w="25400" cap="flat" cmpd="sng">
                <a:solidFill>
                  <a:schemeClr val="dk1"/>
                </a:solidFill>
                <a:prstDash val="solid"/>
                <a:round/>
                <a:headEnd type="none" w="sm" len="sm"/>
                <a:tailEnd type="none" w="sm" len="sm"/>
              </a:ln>
            </p:spPr>
          </p:cxnSp>
          <p:cxnSp>
            <p:nvCxnSpPr>
              <p:cNvPr id="515" name="Google Shape;482;p28">
                <a:extLst>
                  <a:ext uri="{FF2B5EF4-FFF2-40B4-BE49-F238E27FC236}">
                    <a16:creationId xmlns:a16="http://schemas.microsoft.com/office/drawing/2014/main" id="{8B177EFB-300A-36B6-DE96-AACCBB236FEC}"/>
                  </a:ext>
                </a:extLst>
              </p:cNvPr>
              <p:cNvCxnSpPr/>
              <p:nvPr/>
            </p:nvCxnSpPr>
            <p:spPr>
              <a:xfrm>
                <a:off x="7023167" y="4219846"/>
                <a:ext cx="0" cy="764420"/>
              </a:xfrm>
              <a:prstGeom prst="straightConnector1">
                <a:avLst/>
              </a:prstGeom>
              <a:noFill/>
              <a:ln w="19050" cap="flat" cmpd="sng">
                <a:solidFill>
                  <a:schemeClr val="dk1"/>
                </a:solidFill>
                <a:prstDash val="solid"/>
                <a:round/>
                <a:headEnd type="none" w="sm" len="sm"/>
                <a:tailEnd type="none" w="sm" len="sm"/>
              </a:ln>
            </p:spPr>
          </p:cxnSp>
          <p:cxnSp>
            <p:nvCxnSpPr>
              <p:cNvPr id="516" name="Google Shape;483;p28">
                <a:extLst>
                  <a:ext uri="{FF2B5EF4-FFF2-40B4-BE49-F238E27FC236}">
                    <a16:creationId xmlns:a16="http://schemas.microsoft.com/office/drawing/2014/main" id="{04A9AF32-A4F4-6442-3C72-A85CDA5996C5}"/>
                  </a:ext>
                </a:extLst>
              </p:cNvPr>
              <p:cNvCxnSpPr/>
              <p:nvPr/>
            </p:nvCxnSpPr>
            <p:spPr>
              <a:xfrm>
                <a:off x="7368312" y="4219846"/>
                <a:ext cx="0" cy="764420"/>
              </a:xfrm>
              <a:prstGeom prst="straightConnector1">
                <a:avLst/>
              </a:prstGeom>
              <a:noFill/>
              <a:ln w="19050" cap="flat" cmpd="sng">
                <a:solidFill>
                  <a:schemeClr val="dk1"/>
                </a:solidFill>
                <a:prstDash val="solid"/>
                <a:round/>
                <a:headEnd type="none" w="sm" len="sm"/>
                <a:tailEnd type="none" w="sm" len="sm"/>
              </a:ln>
            </p:spPr>
          </p:cxnSp>
        </p:grpSp>
        <p:pic>
          <p:nvPicPr>
            <p:cNvPr id="511" name="Graphic 510" descr="Laptop outline">
              <a:extLst>
                <a:ext uri="{FF2B5EF4-FFF2-40B4-BE49-F238E27FC236}">
                  <a16:creationId xmlns:a16="http://schemas.microsoft.com/office/drawing/2014/main" id="{921BCF94-0E7C-43C6-41B2-AEE6D162219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7795" b="15478"/>
            <a:stretch/>
          </p:blipFill>
          <p:spPr>
            <a:xfrm>
              <a:off x="8015051" y="2564904"/>
              <a:ext cx="3796619" cy="2160240"/>
            </a:xfrm>
            <a:prstGeom prst="rect">
              <a:avLst/>
            </a:prstGeom>
          </p:spPr>
        </p:pic>
      </p:grpSp>
      <p:sp>
        <p:nvSpPr>
          <p:cNvPr id="11" name="Flowchart: Delay 10">
            <a:extLst>
              <a:ext uri="{FF2B5EF4-FFF2-40B4-BE49-F238E27FC236}">
                <a16:creationId xmlns:a16="http://schemas.microsoft.com/office/drawing/2014/main" id="{D83D5C0F-CD8A-DF3E-57BF-72DFCD129792}"/>
              </a:ext>
            </a:extLst>
          </p:cNvPr>
          <p:cNvSpPr/>
          <p:nvPr/>
        </p:nvSpPr>
        <p:spPr>
          <a:xfrm>
            <a:off x="6013640" y="3703456"/>
            <a:ext cx="233916" cy="919716"/>
          </a:xfrm>
          <a:prstGeom prst="flowChartDelay">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2" name="Group 11">
            <a:extLst>
              <a:ext uri="{FF2B5EF4-FFF2-40B4-BE49-F238E27FC236}">
                <a16:creationId xmlns:a16="http://schemas.microsoft.com/office/drawing/2014/main" id="{F4F2D542-E0DB-BE2D-5960-C21D1FA7DB96}"/>
              </a:ext>
            </a:extLst>
          </p:cNvPr>
          <p:cNvGrpSpPr/>
          <p:nvPr/>
        </p:nvGrpSpPr>
        <p:grpSpPr>
          <a:xfrm>
            <a:off x="5364995" y="3892491"/>
            <a:ext cx="739514" cy="298321"/>
            <a:chOff x="5842805" y="3037284"/>
            <a:chExt cx="739514" cy="298321"/>
          </a:xfrm>
        </p:grpSpPr>
        <p:cxnSp>
          <p:nvCxnSpPr>
            <p:cNvPr id="486" name="Straight Connector 485">
              <a:extLst>
                <a:ext uri="{FF2B5EF4-FFF2-40B4-BE49-F238E27FC236}">
                  <a16:creationId xmlns:a16="http://schemas.microsoft.com/office/drawing/2014/main" id="{AA504A26-A6ED-29D8-869A-7C71DA227EB8}"/>
                </a:ext>
              </a:extLst>
            </p:cNvPr>
            <p:cNvCxnSpPr>
              <a:cxnSpLocks/>
            </p:cNvCxnSpPr>
            <p:nvPr/>
          </p:nvCxnSpPr>
          <p:spPr>
            <a:xfrm flipH="1">
              <a:off x="5842805" y="3037284"/>
              <a:ext cx="739514" cy="25964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74352447-274C-04EA-F637-4E32B61443A8}"/>
                </a:ext>
              </a:extLst>
            </p:cNvPr>
            <p:cNvCxnSpPr>
              <a:cxnSpLocks/>
            </p:cNvCxnSpPr>
            <p:nvPr/>
          </p:nvCxnSpPr>
          <p:spPr>
            <a:xfrm flipH="1">
              <a:off x="5842805" y="3064669"/>
              <a:ext cx="739514" cy="239083"/>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9B1EC956-CA53-3B16-8600-7338FAC88CF1}"/>
                </a:ext>
              </a:extLst>
            </p:cNvPr>
            <p:cNvCxnSpPr>
              <a:cxnSpLocks/>
            </p:cNvCxnSpPr>
            <p:nvPr/>
          </p:nvCxnSpPr>
          <p:spPr>
            <a:xfrm flipH="1">
              <a:off x="5842805" y="3089275"/>
              <a:ext cx="739514" cy="22253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0B048231-FD76-B4BE-A0F2-5167DF938B30}"/>
                </a:ext>
              </a:extLst>
            </p:cNvPr>
            <p:cNvCxnSpPr>
              <a:cxnSpLocks/>
            </p:cNvCxnSpPr>
            <p:nvPr/>
          </p:nvCxnSpPr>
          <p:spPr>
            <a:xfrm flipH="1">
              <a:off x="5842805" y="3116262"/>
              <a:ext cx="739514" cy="205071"/>
            </a:xfrm>
            <a:prstGeom prst="line">
              <a:avLst/>
            </a:prstGeom>
            <a:ln w="95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a:extLst>
                <a:ext uri="{FF2B5EF4-FFF2-40B4-BE49-F238E27FC236}">
                  <a16:creationId xmlns:a16="http://schemas.microsoft.com/office/drawing/2014/main" id="{6B4D423B-8026-2A9C-6949-430D41419028}"/>
                </a:ext>
              </a:extLst>
            </p:cNvPr>
            <p:cNvCxnSpPr>
              <a:cxnSpLocks/>
            </p:cNvCxnSpPr>
            <p:nvPr/>
          </p:nvCxnSpPr>
          <p:spPr>
            <a:xfrm flipH="1">
              <a:off x="5842805" y="3138488"/>
              <a:ext cx="739514" cy="189869"/>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4836D0E3-011A-E9DD-278C-C4E728C46B95}"/>
                </a:ext>
              </a:extLst>
            </p:cNvPr>
            <p:cNvCxnSpPr>
              <a:cxnSpLocks/>
            </p:cNvCxnSpPr>
            <p:nvPr/>
          </p:nvCxnSpPr>
          <p:spPr>
            <a:xfrm flipH="1">
              <a:off x="5842805" y="3165005"/>
              <a:ext cx="739514" cy="170600"/>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C9EC673-127D-C9AC-85E2-F8DAC2F9DDB3}"/>
              </a:ext>
            </a:extLst>
          </p:cNvPr>
          <p:cNvGrpSpPr/>
          <p:nvPr/>
        </p:nvGrpSpPr>
        <p:grpSpPr>
          <a:xfrm flipV="1">
            <a:off x="5364995" y="4193381"/>
            <a:ext cx="739514" cy="298321"/>
            <a:chOff x="5842805" y="3037284"/>
            <a:chExt cx="739514" cy="298321"/>
          </a:xfrm>
        </p:grpSpPr>
        <p:cxnSp>
          <p:nvCxnSpPr>
            <p:cNvPr id="480" name="Straight Connector 479">
              <a:extLst>
                <a:ext uri="{FF2B5EF4-FFF2-40B4-BE49-F238E27FC236}">
                  <a16:creationId xmlns:a16="http://schemas.microsoft.com/office/drawing/2014/main" id="{9ACCFFEE-AEBD-5A22-80F5-90355F167187}"/>
                </a:ext>
              </a:extLst>
            </p:cNvPr>
            <p:cNvCxnSpPr>
              <a:cxnSpLocks/>
            </p:cNvCxnSpPr>
            <p:nvPr/>
          </p:nvCxnSpPr>
          <p:spPr>
            <a:xfrm flipH="1">
              <a:off x="5842805" y="3037284"/>
              <a:ext cx="739514" cy="25964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9638F25C-CE37-473A-A658-B24A4F5E43E1}"/>
                </a:ext>
              </a:extLst>
            </p:cNvPr>
            <p:cNvCxnSpPr>
              <a:cxnSpLocks/>
            </p:cNvCxnSpPr>
            <p:nvPr/>
          </p:nvCxnSpPr>
          <p:spPr>
            <a:xfrm flipH="1">
              <a:off x="5842805" y="3064669"/>
              <a:ext cx="739514" cy="239083"/>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48F7906A-2F42-08A8-FB08-E1A9D608053E}"/>
                </a:ext>
              </a:extLst>
            </p:cNvPr>
            <p:cNvCxnSpPr>
              <a:cxnSpLocks/>
            </p:cNvCxnSpPr>
            <p:nvPr/>
          </p:nvCxnSpPr>
          <p:spPr>
            <a:xfrm flipH="1">
              <a:off x="5842805" y="3089275"/>
              <a:ext cx="739514" cy="22253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EE428805-9AD2-1E42-5C41-9F3F5D6431AE}"/>
                </a:ext>
              </a:extLst>
            </p:cNvPr>
            <p:cNvCxnSpPr>
              <a:cxnSpLocks/>
            </p:cNvCxnSpPr>
            <p:nvPr/>
          </p:nvCxnSpPr>
          <p:spPr>
            <a:xfrm flipH="1">
              <a:off x="5842805" y="3116262"/>
              <a:ext cx="739514" cy="205071"/>
            </a:xfrm>
            <a:prstGeom prst="line">
              <a:avLst/>
            </a:prstGeom>
            <a:ln w="95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AC8D12B5-D2A9-BBBA-489A-A6748FB95EB0}"/>
                </a:ext>
              </a:extLst>
            </p:cNvPr>
            <p:cNvCxnSpPr>
              <a:cxnSpLocks/>
            </p:cNvCxnSpPr>
            <p:nvPr/>
          </p:nvCxnSpPr>
          <p:spPr>
            <a:xfrm flipH="1">
              <a:off x="5842805" y="3138488"/>
              <a:ext cx="739514" cy="189869"/>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753C57FC-9D2B-3DBE-CDE5-FFC3E0B95F91}"/>
                </a:ext>
              </a:extLst>
            </p:cNvPr>
            <p:cNvCxnSpPr>
              <a:cxnSpLocks/>
            </p:cNvCxnSpPr>
            <p:nvPr/>
          </p:nvCxnSpPr>
          <p:spPr>
            <a:xfrm flipH="1">
              <a:off x="5842805" y="3165005"/>
              <a:ext cx="739514" cy="170600"/>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75009DE-292A-FC7A-CED4-D0D68863A587}"/>
              </a:ext>
            </a:extLst>
          </p:cNvPr>
          <p:cNvGrpSpPr/>
          <p:nvPr/>
        </p:nvGrpSpPr>
        <p:grpSpPr>
          <a:xfrm>
            <a:off x="6102581" y="3893115"/>
            <a:ext cx="1080000" cy="127721"/>
            <a:chOff x="6580391" y="3027189"/>
            <a:chExt cx="1080000" cy="127721"/>
          </a:xfrm>
        </p:grpSpPr>
        <p:cxnSp>
          <p:nvCxnSpPr>
            <p:cNvPr id="26" name="Straight Connector 25">
              <a:extLst>
                <a:ext uri="{FF2B5EF4-FFF2-40B4-BE49-F238E27FC236}">
                  <a16:creationId xmlns:a16="http://schemas.microsoft.com/office/drawing/2014/main" id="{9C1D9D08-EC1D-5A45-5922-F7DB2AB76013}"/>
                </a:ext>
              </a:extLst>
            </p:cNvPr>
            <p:cNvCxnSpPr>
              <a:cxnSpLocks/>
            </p:cNvCxnSpPr>
            <p:nvPr/>
          </p:nvCxnSpPr>
          <p:spPr>
            <a:xfrm flipH="1">
              <a:off x="6580391" y="3027189"/>
              <a:ext cx="1080000"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CCA57C-EE49-631A-6F8D-69BD5F153460}"/>
                </a:ext>
              </a:extLst>
            </p:cNvPr>
            <p:cNvCxnSpPr>
              <a:cxnSpLocks/>
            </p:cNvCxnSpPr>
            <p:nvPr/>
          </p:nvCxnSpPr>
          <p:spPr>
            <a:xfrm flipH="1">
              <a:off x="6580391" y="3054574"/>
              <a:ext cx="1080000"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7FBA8B-277D-8921-DA74-4B4713865C4E}"/>
                </a:ext>
              </a:extLst>
            </p:cNvPr>
            <p:cNvCxnSpPr>
              <a:cxnSpLocks/>
            </p:cNvCxnSpPr>
            <p:nvPr/>
          </p:nvCxnSpPr>
          <p:spPr>
            <a:xfrm flipH="1">
              <a:off x="6580391" y="3079180"/>
              <a:ext cx="1080000" cy="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98586C-D2D0-B04F-9FC2-3766BC1B6B23}"/>
                </a:ext>
              </a:extLst>
            </p:cNvPr>
            <p:cNvCxnSpPr>
              <a:cxnSpLocks/>
            </p:cNvCxnSpPr>
            <p:nvPr/>
          </p:nvCxnSpPr>
          <p:spPr>
            <a:xfrm flipH="1">
              <a:off x="6580391" y="3106167"/>
              <a:ext cx="1080000" cy="0"/>
            </a:xfrm>
            <a:prstGeom prst="line">
              <a:avLst/>
            </a:prstGeom>
            <a:ln w="95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C36EF9-4C85-C3D2-5C21-B0CBC24E4083}"/>
                </a:ext>
              </a:extLst>
            </p:cNvPr>
            <p:cNvCxnSpPr>
              <a:cxnSpLocks/>
            </p:cNvCxnSpPr>
            <p:nvPr/>
          </p:nvCxnSpPr>
          <p:spPr>
            <a:xfrm flipH="1">
              <a:off x="6580391" y="3128393"/>
              <a:ext cx="1080000"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C420BE-3508-5518-16EB-E9B5B658BE36}"/>
                </a:ext>
              </a:extLst>
            </p:cNvPr>
            <p:cNvCxnSpPr>
              <a:cxnSpLocks/>
            </p:cNvCxnSpPr>
            <p:nvPr/>
          </p:nvCxnSpPr>
          <p:spPr>
            <a:xfrm flipH="1">
              <a:off x="6580391" y="3154910"/>
              <a:ext cx="1080000" cy="0"/>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E5E3D3D-DF12-02FF-203D-67D672DA96FB}"/>
              </a:ext>
            </a:extLst>
          </p:cNvPr>
          <p:cNvGrpSpPr/>
          <p:nvPr/>
        </p:nvGrpSpPr>
        <p:grpSpPr>
          <a:xfrm flipV="1">
            <a:off x="6100602" y="4363497"/>
            <a:ext cx="1080000" cy="127721"/>
            <a:chOff x="6580391" y="3027189"/>
            <a:chExt cx="1080000" cy="127721"/>
          </a:xfrm>
        </p:grpSpPr>
        <p:cxnSp>
          <p:nvCxnSpPr>
            <p:cNvPr id="20" name="Straight Connector 19">
              <a:extLst>
                <a:ext uri="{FF2B5EF4-FFF2-40B4-BE49-F238E27FC236}">
                  <a16:creationId xmlns:a16="http://schemas.microsoft.com/office/drawing/2014/main" id="{D67328A7-EECF-4F25-EA4B-3E8E9F2E567A}"/>
                </a:ext>
              </a:extLst>
            </p:cNvPr>
            <p:cNvCxnSpPr>
              <a:cxnSpLocks/>
            </p:cNvCxnSpPr>
            <p:nvPr/>
          </p:nvCxnSpPr>
          <p:spPr>
            <a:xfrm flipH="1">
              <a:off x="6580391" y="3027189"/>
              <a:ext cx="1080000"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F4F334-9006-27C5-B402-C7397CCF89A7}"/>
                </a:ext>
              </a:extLst>
            </p:cNvPr>
            <p:cNvCxnSpPr>
              <a:cxnSpLocks/>
            </p:cNvCxnSpPr>
            <p:nvPr/>
          </p:nvCxnSpPr>
          <p:spPr>
            <a:xfrm flipH="1">
              <a:off x="6580391" y="3054574"/>
              <a:ext cx="1080000"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CAFA410-DFD3-518D-25DB-8580077AD460}"/>
                </a:ext>
              </a:extLst>
            </p:cNvPr>
            <p:cNvCxnSpPr>
              <a:cxnSpLocks/>
            </p:cNvCxnSpPr>
            <p:nvPr/>
          </p:nvCxnSpPr>
          <p:spPr>
            <a:xfrm flipH="1">
              <a:off x="6580391" y="3079180"/>
              <a:ext cx="1080000" cy="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A64358-BB9E-91C4-6E2C-15BC1348023A}"/>
                </a:ext>
              </a:extLst>
            </p:cNvPr>
            <p:cNvCxnSpPr>
              <a:cxnSpLocks/>
            </p:cNvCxnSpPr>
            <p:nvPr/>
          </p:nvCxnSpPr>
          <p:spPr>
            <a:xfrm flipH="1">
              <a:off x="6580391" y="3106167"/>
              <a:ext cx="1080000" cy="0"/>
            </a:xfrm>
            <a:prstGeom prst="line">
              <a:avLst/>
            </a:prstGeom>
            <a:ln w="952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9FD1F-10A0-E9BE-5D48-A131651E7F1F}"/>
                </a:ext>
              </a:extLst>
            </p:cNvPr>
            <p:cNvCxnSpPr>
              <a:cxnSpLocks/>
            </p:cNvCxnSpPr>
            <p:nvPr/>
          </p:nvCxnSpPr>
          <p:spPr>
            <a:xfrm flipH="1">
              <a:off x="6580391" y="3128393"/>
              <a:ext cx="1080000" cy="0"/>
            </a:xfrm>
            <a:prstGeom prst="line">
              <a:avLst/>
            </a:prstGeom>
            <a:ln w="95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33FCA2C-CC5A-0EBA-C65E-896233C02581}"/>
                </a:ext>
              </a:extLst>
            </p:cNvPr>
            <p:cNvCxnSpPr>
              <a:cxnSpLocks/>
            </p:cNvCxnSpPr>
            <p:nvPr/>
          </p:nvCxnSpPr>
          <p:spPr>
            <a:xfrm flipH="1">
              <a:off x="6580391" y="3154910"/>
              <a:ext cx="1080000" cy="0"/>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6" name="Connector: Curved 15">
            <a:extLst>
              <a:ext uri="{FF2B5EF4-FFF2-40B4-BE49-F238E27FC236}">
                <a16:creationId xmlns:a16="http://schemas.microsoft.com/office/drawing/2014/main" id="{123F1085-8421-552A-AA62-C843AD78770B}"/>
              </a:ext>
            </a:extLst>
          </p:cNvPr>
          <p:cNvCxnSpPr/>
          <p:nvPr/>
        </p:nvCxnSpPr>
        <p:spPr>
          <a:xfrm>
            <a:off x="7180602" y="4751360"/>
            <a:ext cx="905699" cy="193113"/>
          </a:xfrm>
          <a:prstGeom prst="curved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22B605-37E4-4614-B190-3510B49DE6C1}"/>
              </a:ext>
            </a:extLst>
          </p:cNvPr>
          <p:cNvSpPr>
            <a:spLocks noGrp="1"/>
          </p:cNvSpPr>
          <p:nvPr>
            <p:ph type="sldNum" sz="quarter" idx="12"/>
          </p:nvPr>
        </p:nvSpPr>
        <p:spPr/>
        <p:txBody>
          <a:bodyPr/>
          <a:lstStyle/>
          <a:p>
            <a:fld id="{7081BC99-F884-43C5-B753-915CEB8D5D35}" type="slidenum">
              <a:rPr lang="en-SG" smtClean="0"/>
              <a:pPr/>
              <a:t>22</a:t>
            </a:fld>
            <a:endParaRPr lang="en-SG"/>
          </a:p>
        </p:txBody>
      </p:sp>
      <p:pic>
        <p:nvPicPr>
          <p:cNvPr id="1026" name="Picture 2" descr="Composite image of the spectra of 13 stars of different spectral classes. The spectra are stacked one upon the other, starting from O6.5 at the top and then B0, B6, A1, A5, F0, F5, G0, G5, K0, K5, M0 and finally M5 at the bottom. Each spectrum is a band of color from blue on the left, through green, yellow and red at far right. Each spectrum has dark vertical lines which correspond to various chemical elements in each star’s atmosphere. The hotter the star, the fewer absorption lines in its spectrum. Thus the O6.5 spectrum at top has just a few lines, while the M5 at bottom has hundreds of lines.">
            <a:extLst>
              <a:ext uri="{FF2B5EF4-FFF2-40B4-BE49-F238E27FC236}">
                <a16:creationId xmlns:a16="http://schemas.microsoft.com/office/drawing/2014/main" id="{7FD77AFD-AA66-4970-9BBA-4AE74399A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2106181"/>
            <a:ext cx="8600504" cy="43318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66DB7691-A656-1F0C-5B6E-FB80B7559BCA}"/>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err="1">
                <a:solidFill>
                  <a:schemeClr val="accent6"/>
                </a:solidFill>
              </a:rPr>
              <a:t>Astro</a:t>
            </a:r>
            <a:r>
              <a:rPr lang="en-SG" dirty="0" err="1">
                <a:solidFill>
                  <a:schemeClr val="accent1"/>
                </a:solidFill>
              </a:rPr>
              <a:t>spectroscopy</a:t>
            </a:r>
            <a:endParaRPr lang="en-SG" dirty="0">
              <a:solidFill>
                <a:schemeClr val="accent1"/>
              </a:solidFill>
            </a:endParaRPr>
          </a:p>
        </p:txBody>
      </p:sp>
      <p:sp>
        <p:nvSpPr>
          <p:cNvPr id="5" name="TextBox 4">
            <a:extLst>
              <a:ext uri="{FF2B5EF4-FFF2-40B4-BE49-F238E27FC236}">
                <a16:creationId xmlns:a16="http://schemas.microsoft.com/office/drawing/2014/main" id="{3F9B3532-6FC0-CB0A-BFBB-2646D2C881EB}"/>
              </a:ext>
            </a:extLst>
          </p:cNvPr>
          <p:cNvSpPr txBox="1"/>
          <p:nvPr/>
        </p:nvSpPr>
        <p:spPr>
          <a:xfrm>
            <a:off x="609600" y="1323004"/>
            <a:ext cx="11175032" cy="507831"/>
          </a:xfrm>
          <a:prstGeom prst="rect">
            <a:avLst/>
          </a:prstGeom>
          <a:noFill/>
        </p:spPr>
        <p:txBody>
          <a:bodyPr wrap="square" rtlCol="0">
            <a:spAutoFit/>
          </a:bodyPr>
          <a:lstStyle/>
          <a:p>
            <a:r>
              <a:rPr lang="en-SG" sz="2700" dirty="0">
                <a:solidFill>
                  <a:schemeClr val="tx1">
                    <a:lumMod val="65000"/>
                    <a:lumOff val="35000"/>
                  </a:schemeClr>
                </a:solidFill>
              </a:rPr>
              <a:t>Stellar spectra tells us info on</a:t>
            </a:r>
            <a:r>
              <a:rPr lang="en-SG" sz="2700" dirty="0">
                <a:solidFill>
                  <a:schemeClr val="tx1">
                    <a:lumMod val="50000"/>
                    <a:lumOff val="50000"/>
                  </a:schemeClr>
                </a:solidFill>
              </a:rPr>
              <a:t> </a:t>
            </a:r>
            <a:r>
              <a:rPr lang="en-SG" sz="2700" dirty="0">
                <a:solidFill>
                  <a:schemeClr val="accent1"/>
                </a:solidFill>
              </a:rPr>
              <a:t>temperature</a:t>
            </a:r>
            <a:r>
              <a:rPr lang="en-SG" sz="2700" dirty="0">
                <a:solidFill>
                  <a:schemeClr val="tx1">
                    <a:lumMod val="50000"/>
                    <a:lumOff val="50000"/>
                  </a:schemeClr>
                </a:solidFill>
              </a:rPr>
              <a:t> </a:t>
            </a:r>
            <a:r>
              <a:rPr lang="en-SG" sz="2700" dirty="0">
                <a:solidFill>
                  <a:schemeClr val="tx1">
                    <a:lumMod val="65000"/>
                    <a:lumOff val="35000"/>
                  </a:schemeClr>
                </a:solidFill>
              </a:rPr>
              <a:t>and </a:t>
            </a:r>
            <a:r>
              <a:rPr lang="en-SG" sz="2700" dirty="0">
                <a:solidFill>
                  <a:schemeClr val="accent1"/>
                </a:solidFill>
              </a:rPr>
              <a:t>chemical composition </a:t>
            </a:r>
            <a:r>
              <a:rPr lang="en-SG" sz="2700" dirty="0">
                <a:solidFill>
                  <a:schemeClr val="tx1">
                    <a:lumMod val="65000"/>
                    <a:lumOff val="35000"/>
                  </a:schemeClr>
                </a:solidFill>
              </a:rPr>
              <a:t>of stars.</a:t>
            </a:r>
          </a:p>
        </p:txBody>
      </p:sp>
      <p:sp>
        <p:nvSpPr>
          <p:cNvPr id="2" name="TextBox 1">
            <a:extLst>
              <a:ext uri="{FF2B5EF4-FFF2-40B4-BE49-F238E27FC236}">
                <a16:creationId xmlns:a16="http://schemas.microsoft.com/office/drawing/2014/main" id="{055A4057-7C2D-C0CF-BD8C-B134BB047FF1}"/>
              </a:ext>
            </a:extLst>
          </p:cNvPr>
          <p:cNvSpPr txBox="1"/>
          <p:nvPr/>
        </p:nvSpPr>
        <p:spPr>
          <a:xfrm>
            <a:off x="-24680" y="4393983"/>
            <a:ext cx="1656184" cy="384721"/>
          </a:xfrm>
          <a:prstGeom prst="rect">
            <a:avLst/>
          </a:prstGeom>
          <a:noFill/>
        </p:spPr>
        <p:txBody>
          <a:bodyPr wrap="square" rtlCol="0">
            <a:spAutoFit/>
          </a:bodyPr>
          <a:lstStyle/>
          <a:p>
            <a:r>
              <a:rPr lang="en-SG" sz="1900" dirty="0">
                <a:solidFill>
                  <a:schemeClr val="accent6"/>
                </a:solidFill>
              </a:rPr>
              <a:t>Our Sun</a:t>
            </a:r>
          </a:p>
        </p:txBody>
      </p:sp>
      <p:cxnSp>
        <p:nvCxnSpPr>
          <p:cNvPr id="7" name="Straight Arrow Connector 6">
            <a:extLst>
              <a:ext uri="{FF2B5EF4-FFF2-40B4-BE49-F238E27FC236}">
                <a16:creationId xmlns:a16="http://schemas.microsoft.com/office/drawing/2014/main" id="{DDDB96E9-A9BC-A1A1-DDC2-4A41DD3735CA}"/>
              </a:ext>
            </a:extLst>
          </p:cNvPr>
          <p:cNvCxnSpPr>
            <a:cxnSpLocks/>
          </p:cNvCxnSpPr>
          <p:nvPr/>
        </p:nvCxnSpPr>
        <p:spPr>
          <a:xfrm>
            <a:off x="911424" y="4623198"/>
            <a:ext cx="369191"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EA879AE-5146-BB7C-511F-F2A1BA6CD94D}"/>
              </a:ext>
            </a:extLst>
          </p:cNvPr>
          <p:cNvSpPr txBox="1"/>
          <p:nvPr/>
        </p:nvSpPr>
        <p:spPr>
          <a:xfrm>
            <a:off x="9727952" y="2060848"/>
            <a:ext cx="2071968" cy="353943"/>
          </a:xfrm>
          <a:prstGeom prst="rect">
            <a:avLst/>
          </a:prstGeom>
          <a:noFill/>
        </p:spPr>
        <p:txBody>
          <a:bodyPr wrap="square" rtlCol="0">
            <a:spAutoFit/>
          </a:bodyPr>
          <a:lstStyle/>
          <a:p>
            <a:r>
              <a:rPr lang="en-SG" sz="1700" dirty="0"/>
              <a:t>&gt; 25000K. He</a:t>
            </a:r>
            <a:r>
              <a:rPr lang="en-SG" sz="1700" baseline="30000" dirty="0"/>
              <a:t>+ </a:t>
            </a:r>
            <a:r>
              <a:rPr lang="en-SG" sz="1700" dirty="0"/>
              <a:t>lines</a:t>
            </a:r>
            <a:r>
              <a:rPr lang="en-SG" sz="1700" baseline="30000" dirty="0"/>
              <a:t> </a:t>
            </a:r>
          </a:p>
        </p:txBody>
      </p:sp>
      <p:sp>
        <p:nvSpPr>
          <p:cNvPr id="9" name="TextBox 8">
            <a:extLst>
              <a:ext uri="{FF2B5EF4-FFF2-40B4-BE49-F238E27FC236}">
                <a16:creationId xmlns:a16="http://schemas.microsoft.com/office/drawing/2014/main" id="{2EF3453C-497D-4A05-79A4-8D40AC1453B7}"/>
              </a:ext>
            </a:extLst>
          </p:cNvPr>
          <p:cNvSpPr txBox="1"/>
          <p:nvPr/>
        </p:nvSpPr>
        <p:spPr>
          <a:xfrm>
            <a:off x="9743240" y="2555671"/>
            <a:ext cx="2448759" cy="353943"/>
          </a:xfrm>
          <a:prstGeom prst="rect">
            <a:avLst/>
          </a:prstGeom>
          <a:noFill/>
        </p:spPr>
        <p:txBody>
          <a:bodyPr wrap="square" rtlCol="0">
            <a:spAutoFit/>
          </a:bodyPr>
          <a:lstStyle/>
          <a:p>
            <a:r>
              <a:rPr lang="en-SG" sz="1700" dirty="0"/>
              <a:t>11000 – 25000 K. He lines</a:t>
            </a:r>
            <a:endParaRPr lang="en-SG" sz="1700" baseline="30000" dirty="0"/>
          </a:p>
        </p:txBody>
      </p:sp>
      <p:sp>
        <p:nvSpPr>
          <p:cNvPr id="10" name="TextBox 9">
            <a:extLst>
              <a:ext uri="{FF2B5EF4-FFF2-40B4-BE49-F238E27FC236}">
                <a16:creationId xmlns:a16="http://schemas.microsoft.com/office/drawing/2014/main" id="{FA77D022-2B54-3E71-ABCE-DAD257CFEBFC}"/>
              </a:ext>
            </a:extLst>
          </p:cNvPr>
          <p:cNvSpPr txBox="1"/>
          <p:nvPr/>
        </p:nvSpPr>
        <p:spPr>
          <a:xfrm>
            <a:off x="9751143" y="3053630"/>
            <a:ext cx="2448759" cy="615553"/>
          </a:xfrm>
          <a:prstGeom prst="rect">
            <a:avLst/>
          </a:prstGeom>
          <a:noFill/>
        </p:spPr>
        <p:txBody>
          <a:bodyPr wrap="square" rtlCol="0">
            <a:spAutoFit/>
          </a:bodyPr>
          <a:lstStyle/>
          <a:p>
            <a:r>
              <a:rPr lang="en-SG" sz="1700" dirty="0"/>
              <a:t>7500 – 11000 K</a:t>
            </a:r>
          </a:p>
          <a:p>
            <a:r>
              <a:rPr lang="en-SG" sz="1700" dirty="0"/>
              <a:t>Strong H lines</a:t>
            </a:r>
            <a:endParaRPr lang="en-SG" sz="1700" baseline="30000" dirty="0"/>
          </a:p>
        </p:txBody>
      </p:sp>
      <p:sp>
        <p:nvSpPr>
          <p:cNvPr id="11" name="TextBox 10">
            <a:extLst>
              <a:ext uri="{FF2B5EF4-FFF2-40B4-BE49-F238E27FC236}">
                <a16:creationId xmlns:a16="http://schemas.microsoft.com/office/drawing/2014/main" id="{F357A616-6E7E-5387-36A4-508FE7EB3495}"/>
              </a:ext>
            </a:extLst>
          </p:cNvPr>
          <p:cNvSpPr txBox="1"/>
          <p:nvPr/>
        </p:nvSpPr>
        <p:spPr>
          <a:xfrm>
            <a:off x="9751630" y="3773710"/>
            <a:ext cx="2448759" cy="615553"/>
          </a:xfrm>
          <a:prstGeom prst="rect">
            <a:avLst/>
          </a:prstGeom>
          <a:noFill/>
        </p:spPr>
        <p:txBody>
          <a:bodyPr wrap="square" rtlCol="0">
            <a:spAutoFit/>
          </a:bodyPr>
          <a:lstStyle/>
          <a:p>
            <a:r>
              <a:rPr lang="en-SG" sz="1700" dirty="0"/>
              <a:t>6000 – 7500 K. H lines.</a:t>
            </a:r>
          </a:p>
          <a:p>
            <a:r>
              <a:rPr lang="en-SG" sz="1700" dirty="0"/>
              <a:t>Metal lines begin to show</a:t>
            </a:r>
            <a:endParaRPr lang="en-SG" sz="1700" baseline="30000" dirty="0"/>
          </a:p>
        </p:txBody>
      </p:sp>
      <p:sp>
        <p:nvSpPr>
          <p:cNvPr id="12" name="TextBox 11">
            <a:extLst>
              <a:ext uri="{FF2B5EF4-FFF2-40B4-BE49-F238E27FC236}">
                <a16:creationId xmlns:a16="http://schemas.microsoft.com/office/drawing/2014/main" id="{FE141CFD-63FE-03CB-B2BA-ECF57F1EFBA0}"/>
              </a:ext>
            </a:extLst>
          </p:cNvPr>
          <p:cNvSpPr txBox="1"/>
          <p:nvPr/>
        </p:nvSpPr>
        <p:spPr>
          <a:xfrm>
            <a:off x="9751630" y="4421782"/>
            <a:ext cx="2448759" cy="615553"/>
          </a:xfrm>
          <a:prstGeom prst="rect">
            <a:avLst/>
          </a:prstGeom>
          <a:noFill/>
        </p:spPr>
        <p:txBody>
          <a:bodyPr wrap="square" rtlCol="0">
            <a:spAutoFit/>
          </a:bodyPr>
          <a:lstStyle/>
          <a:p>
            <a:r>
              <a:rPr lang="en-SG" sz="1700" dirty="0"/>
              <a:t>5000 – 6000 K. H lines.</a:t>
            </a:r>
          </a:p>
          <a:p>
            <a:r>
              <a:rPr lang="en-SG" sz="1700" dirty="0"/>
              <a:t>Metal lines stronger</a:t>
            </a:r>
            <a:endParaRPr lang="en-SG" sz="1700" baseline="30000" dirty="0"/>
          </a:p>
        </p:txBody>
      </p:sp>
      <p:sp>
        <p:nvSpPr>
          <p:cNvPr id="13" name="TextBox 12">
            <a:extLst>
              <a:ext uri="{FF2B5EF4-FFF2-40B4-BE49-F238E27FC236}">
                <a16:creationId xmlns:a16="http://schemas.microsoft.com/office/drawing/2014/main" id="{F7340A1D-B6A5-4CCC-09E1-95AD096A47B7}"/>
              </a:ext>
            </a:extLst>
          </p:cNvPr>
          <p:cNvSpPr txBox="1"/>
          <p:nvPr/>
        </p:nvSpPr>
        <p:spPr>
          <a:xfrm>
            <a:off x="9768408" y="5102373"/>
            <a:ext cx="2448759" cy="615553"/>
          </a:xfrm>
          <a:prstGeom prst="rect">
            <a:avLst/>
          </a:prstGeom>
          <a:noFill/>
        </p:spPr>
        <p:txBody>
          <a:bodyPr wrap="square" rtlCol="0">
            <a:spAutoFit/>
          </a:bodyPr>
          <a:lstStyle/>
          <a:p>
            <a:r>
              <a:rPr lang="en-SG" sz="1700" dirty="0"/>
              <a:t>3500 – 5000 K.</a:t>
            </a:r>
          </a:p>
          <a:p>
            <a:r>
              <a:rPr lang="en-SG" sz="1700" dirty="0"/>
              <a:t>Metal lines dominate</a:t>
            </a:r>
            <a:endParaRPr lang="en-SG" sz="1700" baseline="30000" dirty="0"/>
          </a:p>
        </p:txBody>
      </p:sp>
      <p:sp>
        <p:nvSpPr>
          <p:cNvPr id="14" name="TextBox 13">
            <a:extLst>
              <a:ext uri="{FF2B5EF4-FFF2-40B4-BE49-F238E27FC236}">
                <a16:creationId xmlns:a16="http://schemas.microsoft.com/office/drawing/2014/main" id="{E2BFE405-BC07-A65E-4CAB-2D75EEF645E2}"/>
              </a:ext>
            </a:extLst>
          </p:cNvPr>
          <p:cNvSpPr txBox="1"/>
          <p:nvPr/>
        </p:nvSpPr>
        <p:spPr>
          <a:xfrm>
            <a:off x="9768408" y="5711993"/>
            <a:ext cx="2448759" cy="615553"/>
          </a:xfrm>
          <a:prstGeom prst="rect">
            <a:avLst/>
          </a:prstGeom>
          <a:noFill/>
        </p:spPr>
        <p:txBody>
          <a:bodyPr wrap="square" rtlCol="0">
            <a:spAutoFit/>
          </a:bodyPr>
          <a:lstStyle/>
          <a:p>
            <a:r>
              <a:rPr lang="en-SG" sz="1700" dirty="0"/>
              <a:t>&lt; 3500 K</a:t>
            </a:r>
          </a:p>
          <a:p>
            <a:r>
              <a:rPr lang="en-SG" sz="1700" dirty="0"/>
              <a:t>Molecular bands appear</a:t>
            </a:r>
            <a:endParaRPr lang="en-SG" sz="1700" baseline="30000" dirty="0"/>
          </a:p>
        </p:txBody>
      </p:sp>
    </p:spTree>
    <p:extLst>
      <p:ext uri="{BB962C8B-B14F-4D97-AF65-F5344CB8AC3E}">
        <p14:creationId xmlns:p14="http://schemas.microsoft.com/office/powerpoint/2010/main" val="276706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A6E3-8A1B-42A6-1289-04DEDB1D9183}"/>
              </a:ext>
            </a:extLst>
          </p:cNvPr>
          <p:cNvSpPr>
            <a:spLocks noGrp="1"/>
          </p:cNvSpPr>
          <p:nvPr>
            <p:ph type="title"/>
          </p:nvPr>
        </p:nvSpPr>
        <p:spPr/>
        <p:txBody>
          <a:bodyPr>
            <a:normAutofit/>
          </a:bodyPr>
          <a:lstStyle/>
          <a:p>
            <a:pPr algn="l"/>
            <a:r>
              <a:rPr lang="en-SG" dirty="0" err="1">
                <a:solidFill>
                  <a:schemeClr val="tx1">
                    <a:lumMod val="65000"/>
                    <a:lumOff val="35000"/>
                  </a:schemeClr>
                </a:solidFill>
              </a:rPr>
              <a:t>Astrospectroscopy</a:t>
            </a:r>
            <a:endParaRPr lang="en-SG" dirty="0">
              <a:solidFill>
                <a:schemeClr val="tx1">
                  <a:lumMod val="65000"/>
                  <a:lumOff val="35000"/>
                </a:schemeClr>
              </a:solidFill>
            </a:endParaRPr>
          </a:p>
        </p:txBody>
      </p:sp>
      <p:sp>
        <p:nvSpPr>
          <p:cNvPr id="4" name="Slide Number Placeholder 3">
            <a:extLst>
              <a:ext uri="{FF2B5EF4-FFF2-40B4-BE49-F238E27FC236}">
                <a16:creationId xmlns:a16="http://schemas.microsoft.com/office/drawing/2014/main" id="{D5B4EA1A-EC2E-5F76-A922-A9D02D9569ED}"/>
              </a:ext>
            </a:extLst>
          </p:cNvPr>
          <p:cNvSpPr>
            <a:spLocks noGrp="1"/>
          </p:cNvSpPr>
          <p:nvPr>
            <p:ph type="sldNum" sz="quarter" idx="12"/>
          </p:nvPr>
        </p:nvSpPr>
        <p:spPr/>
        <p:txBody>
          <a:bodyPr/>
          <a:lstStyle/>
          <a:p>
            <a:fld id="{7081BC99-F884-43C5-B753-915CEB8D5D35}" type="slidenum">
              <a:rPr lang="en-SG" smtClean="0"/>
              <a:pPr/>
              <a:t>23</a:t>
            </a:fld>
            <a:endParaRPr lang="en-SG"/>
          </a:p>
        </p:txBody>
      </p:sp>
      <p:sp>
        <p:nvSpPr>
          <p:cNvPr id="5" name="TextBox 4">
            <a:extLst>
              <a:ext uri="{FF2B5EF4-FFF2-40B4-BE49-F238E27FC236}">
                <a16:creationId xmlns:a16="http://schemas.microsoft.com/office/drawing/2014/main" id="{69434C55-FA6E-545C-1511-E98C50A8A320}"/>
              </a:ext>
            </a:extLst>
          </p:cNvPr>
          <p:cNvSpPr txBox="1"/>
          <p:nvPr/>
        </p:nvSpPr>
        <p:spPr>
          <a:xfrm>
            <a:off x="609600" y="2708920"/>
            <a:ext cx="11247040" cy="1492075"/>
          </a:xfrm>
          <a:prstGeom prst="rect">
            <a:avLst/>
          </a:prstGeom>
          <a:noFill/>
        </p:spPr>
        <p:txBody>
          <a:bodyPr wrap="square" rtlCol="0">
            <a:spAutoFit/>
          </a:bodyPr>
          <a:lstStyle/>
          <a:p>
            <a:pPr>
              <a:lnSpc>
                <a:spcPct val="120000"/>
              </a:lnSpc>
              <a:spcAft>
                <a:spcPts val="1200"/>
              </a:spcAft>
            </a:pPr>
            <a:r>
              <a:rPr lang="en-SG" sz="2300" dirty="0"/>
              <a:t>More often than not, </a:t>
            </a:r>
            <a:r>
              <a:rPr lang="en-SG" sz="2300" dirty="0" err="1"/>
              <a:t>astrospectroscopy</a:t>
            </a:r>
            <a:r>
              <a:rPr lang="en-SG" sz="2300" dirty="0"/>
              <a:t> lines are </a:t>
            </a:r>
            <a:r>
              <a:rPr lang="en-SG" sz="2300" b="1" dirty="0"/>
              <a:t>not</a:t>
            </a:r>
            <a:r>
              <a:rPr lang="en-SG" sz="2300" dirty="0"/>
              <a:t> are where they are “supposed to be” but </a:t>
            </a:r>
            <a:r>
              <a:rPr lang="en-SG" sz="2300" b="1" i="1" dirty="0">
                <a:solidFill>
                  <a:srgbClr val="C00000"/>
                </a:solidFill>
              </a:rPr>
              <a:t>shifted consistently</a:t>
            </a:r>
            <a:r>
              <a:rPr lang="en-SG" sz="2300" dirty="0"/>
              <a:t>. </a:t>
            </a:r>
          </a:p>
          <a:p>
            <a:pPr>
              <a:lnSpc>
                <a:spcPct val="120000"/>
              </a:lnSpc>
              <a:spcAft>
                <a:spcPts val="1200"/>
              </a:spcAft>
            </a:pPr>
            <a:r>
              <a:rPr lang="en-SG" sz="2300" dirty="0"/>
              <a:t>Why?</a:t>
            </a:r>
          </a:p>
        </p:txBody>
      </p:sp>
    </p:spTree>
    <p:extLst>
      <p:ext uri="{BB962C8B-B14F-4D97-AF65-F5344CB8AC3E}">
        <p14:creationId xmlns:p14="http://schemas.microsoft.com/office/powerpoint/2010/main" val="2633494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F98FB9-B897-46ED-9196-96194837D909}"/>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24</a:t>
            </a:fld>
            <a:endParaRPr lang="en-SG">
              <a:solidFill>
                <a:schemeClr val="tx1">
                  <a:lumMod val="50000"/>
                  <a:lumOff val="50000"/>
                </a:schemeClr>
              </a:solidFill>
            </a:endParaRPr>
          </a:p>
        </p:txBody>
      </p:sp>
      <p:sp>
        <p:nvSpPr>
          <p:cNvPr id="54" name="Title 3">
            <a:extLst>
              <a:ext uri="{FF2B5EF4-FFF2-40B4-BE49-F238E27FC236}">
                <a16:creationId xmlns:a16="http://schemas.microsoft.com/office/drawing/2014/main" id="{A30E9E60-1C5F-47B6-9C56-019F7E3564F0}"/>
              </a:ext>
            </a:extLst>
          </p:cNvPr>
          <p:cNvSpPr>
            <a:spLocks noGrp="1"/>
          </p:cNvSpPr>
          <p:nvPr>
            <p:ph type="title"/>
          </p:nvPr>
        </p:nvSpPr>
        <p:spPr>
          <a:xfrm>
            <a:off x="609600" y="274638"/>
            <a:ext cx="10972800" cy="1143000"/>
          </a:xfrm>
        </p:spPr>
        <p:txBody>
          <a:bodyPr/>
          <a:lstStyle/>
          <a:p>
            <a:pPr algn="l"/>
            <a:r>
              <a:rPr lang="en-SG" dirty="0">
                <a:solidFill>
                  <a:schemeClr val="accent1"/>
                </a:solidFill>
              </a:rPr>
              <a:t>Doppler</a:t>
            </a:r>
            <a:r>
              <a:rPr lang="en-SG" dirty="0">
                <a:solidFill>
                  <a:schemeClr val="tx1">
                    <a:lumMod val="50000"/>
                    <a:lumOff val="50000"/>
                  </a:schemeClr>
                </a:solidFill>
              </a:rPr>
              <a:t> </a:t>
            </a:r>
            <a:r>
              <a:rPr lang="en-SG" dirty="0">
                <a:solidFill>
                  <a:schemeClr val="tx1">
                    <a:lumMod val="65000"/>
                    <a:lumOff val="35000"/>
                  </a:schemeClr>
                </a:solidFill>
              </a:rPr>
              <a:t>effect</a:t>
            </a:r>
          </a:p>
        </p:txBody>
      </p:sp>
      <p:sp>
        <p:nvSpPr>
          <p:cNvPr id="62" name="Oval 61">
            <a:extLst>
              <a:ext uri="{FF2B5EF4-FFF2-40B4-BE49-F238E27FC236}">
                <a16:creationId xmlns:a16="http://schemas.microsoft.com/office/drawing/2014/main" id="{5AA60358-B8DA-4ECC-9E64-46D69B2DF29C}"/>
              </a:ext>
            </a:extLst>
          </p:cNvPr>
          <p:cNvSpPr>
            <a:spLocks noChangeAspect="1"/>
          </p:cNvSpPr>
          <p:nvPr/>
        </p:nvSpPr>
        <p:spPr>
          <a:xfrm>
            <a:off x="2819805" y="3055075"/>
            <a:ext cx="1080000" cy="108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cxnSp>
        <p:nvCxnSpPr>
          <p:cNvPr id="63" name="Straight Connector 62">
            <a:extLst>
              <a:ext uri="{FF2B5EF4-FFF2-40B4-BE49-F238E27FC236}">
                <a16:creationId xmlns:a16="http://schemas.microsoft.com/office/drawing/2014/main" id="{A8232033-1227-4EE2-862A-53B0CA189395}"/>
              </a:ext>
            </a:extLst>
          </p:cNvPr>
          <p:cNvCxnSpPr>
            <a:cxnSpLocks/>
          </p:cNvCxnSpPr>
          <p:nvPr/>
        </p:nvCxnSpPr>
        <p:spPr>
          <a:xfrm>
            <a:off x="1500940" y="3588275"/>
            <a:ext cx="367240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B61FA8-D730-4068-AD64-A45A1E19F2F7}"/>
              </a:ext>
            </a:extLst>
          </p:cNvPr>
          <p:cNvCxnSpPr>
            <a:cxnSpLocks/>
          </p:cNvCxnSpPr>
          <p:nvPr/>
        </p:nvCxnSpPr>
        <p:spPr>
          <a:xfrm>
            <a:off x="1720186" y="1932091"/>
            <a:ext cx="0" cy="338437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786193C-3BF4-4B65-AF7B-728B8BACE02A}"/>
              </a:ext>
            </a:extLst>
          </p:cNvPr>
          <p:cNvSpPr>
            <a:spLocks noChangeAspect="1"/>
          </p:cNvSpPr>
          <p:nvPr/>
        </p:nvSpPr>
        <p:spPr>
          <a:xfrm>
            <a:off x="2264562" y="2515075"/>
            <a:ext cx="2160000" cy="216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67" name="Oval 66">
            <a:extLst>
              <a:ext uri="{FF2B5EF4-FFF2-40B4-BE49-F238E27FC236}">
                <a16:creationId xmlns:a16="http://schemas.microsoft.com/office/drawing/2014/main" id="{E24DDF6B-78A3-4B1C-8C9A-E6C933C0FED8}"/>
              </a:ext>
            </a:extLst>
          </p:cNvPr>
          <p:cNvSpPr>
            <a:spLocks noChangeAspect="1"/>
          </p:cNvSpPr>
          <p:nvPr/>
        </p:nvSpPr>
        <p:spPr>
          <a:xfrm>
            <a:off x="1725294" y="1968275"/>
            <a:ext cx="3240000" cy="324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74" name="Oval 73">
            <a:extLst>
              <a:ext uri="{FF2B5EF4-FFF2-40B4-BE49-F238E27FC236}">
                <a16:creationId xmlns:a16="http://schemas.microsoft.com/office/drawing/2014/main" id="{FC4BCE6C-E60D-4E2B-B3A4-A7E5194874B2}"/>
              </a:ext>
            </a:extLst>
          </p:cNvPr>
          <p:cNvSpPr>
            <a:spLocks noChangeAspect="1"/>
          </p:cNvSpPr>
          <p:nvPr/>
        </p:nvSpPr>
        <p:spPr>
          <a:xfrm>
            <a:off x="8267028" y="3055075"/>
            <a:ext cx="1080000" cy="108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cxnSp>
        <p:nvCxnSpPr>
          <p:cNvPr id="75" name="Straight Connector 74">
            <a:extLst>
              <a:ext uri="{FF2B5EF4-FFF2-40B4-BE49-F238E27FC236}">
                <a16:creationId xmlns:a16="http://schemas.microsoft.com/office/drawing/2014/main" id="{07482FF5-1BFF-4DF8-BC98-E8C066EE7C8F}"/>
              </a:ext>
            </a:extLst>
          </p:cNvPr>
          <p:cNvCxnSpPr>
            <a:cxnSpLocks/>
          </p:cNvCxnSpPr>
          <p:nvPr/>
        </p:nvCxnSpPr>
        <p:spPr>
          <a:xfrm>
            <a:off x="7534532" y="1932091"/>
            <a:ext cx="0" cy="338437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064B69FA-BDA0-47A4-AD26-16CC190622D8}"/>
              </a:ext>
            </a:extLst>
          </p:cNvPr>
          <p:cNvSpPr>
            <a:spLocks noChangeAspect="1"/>
          </p:cNvSpPr>
          <p:nvPr/>
        </p:nvSpPr>
        <p:spPr>
          <a:xfrm>
            <a:off x="7906988" y="2515075"/>
            <a:ext cx="2160000" cy="216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77" name="Oval 76">
            <a:extLst>
              <a:ext uri="{FF2B5EF4-FFF2-40B4-BE49-F238E27FC236}">
                <a16:creationId xmlns:a16="http://schemas.microsoft.com/office/drawing/2014/main" id="{DB2F8CBE-E5D6-48B3-9F00-279B9461D12A}"/>
              </a:ext>
            </a:extLst>
          </p:cNvPr>
          <p:cNvSpPr>
            <a:spLocks noChangeAspect="1"/>
          </p:cNvSpPr>
          <p:nvPr/>
        </p:nvSpPr>
        <p:spPr>
          <a:xfrm>
            <a:off x="7547308" y="1968275"/>
            <a:ext cx="3240000" cy="324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78" name="Oval 77">
            <a:extLst>
              <a:ext uri="{FF2B5EF4-FFF2-40B4-BE49-F238E27FC236}">
                <a16:creationId xmlns:a16="http://schemas.microsoft.com/office/drawing/2014/main" id="{8A13603C-32B7-4A82-A1B3-6A618C358DF6}"/>
              </a:ext>
            </a:extLst>
          </p:cNvPr>
          <p:cNvSpPr>
            <a:spLocks noChangeAspect="1"/>
          </p:cNvSpPr>
          <p:nvPr/>
        </p:nvSpPr>
        <p:spPr>
          <a:xfrm>
            <a:off x="1667406" y="3545139"/>
            <a:ext cx="108000" cy="108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79" name="Oval 78">
            <a:extLst>
              <a:ext uri="{FF2B5EF4-FFF2-40B4-BE49-F238E27FC236}">
                <a16:creationId xmlns:a16="http://schemas.microsoft.com/office/drawing/2014/main" id="{578464D8-599B-4BB0-B49B-D11AE822B0C6}"/>
              </a:ext>
            </a:extLst>
          </p:cNvPr>
          <p:cNvSpPr>
            <a:spLocks noChangeAspect="1"/>
          </p:cNvSpPr>
          <p:nvPr/>
        </p:nvSpPr>
        <p:spPr>
          <a:xfrm>
            <a:off x="3309302" y="3536815"/>
            <a:ext cx="108000" cy="10800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80" name="Oval 79">
            <a:extLst>
              <a:ext uri="{FF2B5EF4-FFF2-40B4-BE49-F238E27FC236}">
                <a16:creationId xmlns:a16="http://schemas.microsoft.com/office/drawing/2014/main" id="{092A6A16-BF61-4104-BF68-C2733290440F}"/>
              </a:ext>
            </a:extLst>
          </p:cNvPr>
          <p:cNvSpPr>
            <a:spLocks noChangeAspect="1"/>
          </p:cNvSpPr>
          <p:nvPr/>
        </p:nvSpPr>
        <p:spPr>
          <a:xfrm>
            <a:off x="7500592" y="3540002"/>
            <a:ext cx="108000" cy="108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86" name="TextBox 85">
            <a:extLst>
              <a:ext uri="{FF2B5EF4-FFF2-40B4-BE49-F238E27FC236}">
                <a16:creationId xmlns:a16="http://schemas.microsoft.com/office/drawing/2014/main" id="{85C3F53E-ED0C-4059-995B-619B1938205B}"/>
              </a:ext>
            </a:extLst>
          </p:cNvPr>
          <p:cNvSpPr txBox="1"/>
          <p:nvPr/>
        </p:nvSpPr>
        <p:spPr>
          <a:xfrm>
            <a:off x="706188" y="3594002"/>
            <a:ext cx="1145550" cy="369332"/>
          </a:xfrm>
          <a:prstGeom prst="rect">
            <a:avLst/>
          </a:prstGeom>
          <a:noFill/>
        </p:spPr>
        <p:txBody>
          <a:bodyPr wrap="square" rtlCol="0">
            <a:spAutoFit/>
          </a:bodyPr>
          <a:lstStyle/>
          <a:p>
            <a:r>
              <a:rPr lang="en-SG" dirty="0">
                <a:solidFill>
                  <a:schemeClr val="tx1">
                    <a:lumMod val="50000"/>
                    <a:lumOff val="50000"/>
                  </a:schemeClr>
                </a:solidFill>
              </a:rPr>
              <a:t>Observer</a:t>
            </a:r>
          </a:p>
        </p:txBody>
      </p:sp>
      <p:sp>
        <p:nvSpPr>
          <p:cNvPr id="87" name="TextBox 86">
            <a:extLst>
              <a:ext uri="{FF2B5EF4-FFF2-40B4-BE49-F238E27FC236}">
                <a16:creationId xmlns:a16="http://schemas.microsoft.com/office/drawing/2014/main" id="{E56601B9-3F45-4FFF-80D9-EDF08B23A7D9}"/>
              </a:ext>
            </a:extLst>
          </p:cNvPr>
          <p:cNvSpPr txBox="1"/>
          <p:nvPr/>
        </p:nvSpPr>
        <p:spPr>
          <a:xfrm>
            <a:off x="6471135" y="3595075"/>
            <a:ext cx="1145550" cy="369332"/>
          </a:xfrm>
          <a:prstGeom prst="rect">
            <a:avLst/>
          </a:prstGeom>
          <a:noFill/>
        </p:spPr>
        <p:txBody>
          <a:bodyPr wrap="square" rtlCol="0">
            <a:spAutoFit/>
          </a:bodyPr>
          <a:lstStyle/>
          <a:p>
            <a:r>
              <a:rPr lang="en-SG" dirty="0">
                <a:solidFill>
                  <a:schemeClr val="tx1">
                    <a:lumMod val="50000"/>
                    <a:lumOff val="50000"/>
                  </a:schemeClr>
                </a:solidFill>
              </a:rPr>
              <a:t>Observer</a:t>
            </a:r>
          </a:p>
        </p:txBody>
      </p:sp>
      <p:sp>
        <p:nvSpPr>
          <p:cNvPr id="88" name="TextBox 87">
            <a:extLst>
              <a:ext uri="{FF2B5EF4-FFF2-40B4-BE49-F238E27FC236}">
                <a16:creationId xmlns:a16="http://schemas.microsoft.com/office/drawing/2014/main" id="{93E2EBE8-8E9D-4D2C-A153-C24BF03AE449}"/>
              </a:ext>
            </a:extLst>
          </p:cNvPr>
          <p:cNvSpPr txBox="1"/>
          <p:nvPr/>
        </p:nvSpPr>
        <p:spPr>
          <a:xfrm>
            <a:off x="2983430" y="3619472"/>
            <a:ext cx="1009248" cy="369332"/>
          </a:xfrm>
          <a:prstGeom prst="rect">
            <a:avLst/>
          </a:prstGeom>
          <a:noFill/>
          <a:ln>
            <a:noFill/>
          </a:ln>
        </p:spPr>
        <p:txBody>
          <a:bodyPr wrap="square" rtlCol="0">
            <a:spAutoFit/>
          </a:bodyPr>
          <a:lstStyle/>
          <a:p>
            <a:r>
              <a:rPr lang="en-SG" dirty="0">
                <a:solidFill>
                  <a:schemeClr val="tx1">
                    <a:lumMod val="50000"/>
                    <a:lumOff val="50000"/>
                  </a:schemeClr>
                </a:solidFill>
              </a:rPr>
              <a:t>Source</a:t>
            </a:r>
          </a:p>
        </p:txBody>
      </p:sp>
      <p:sp>
        <p:nvSpPr>
          <p:cNvPr id="89" name="TextBox 88">
            <a:extLst>
              <a:ext uri="{FF2B5EF4-FFF2-40B4-BE49-F238E27FC236}">
                <a16:creationId xmlns:a16="http://schemas.microsoft.com/office/drawing/2014/main" id="{5B41CEF8-22FB-4341-87A6-538AA12917E2}"/>
              </a:ext>
            </a:extLst>
          </p:cNvPr>
          <p:cNvSpPr txBox="1"/>
          <p:nvPr/>
        </p:nvSpPr>
        <p:spPr>
          <a:xfrm>
            <a:off x="8409788" y="3594002"/>
            <a:ext cx="1009248" cy="369332"/>
          </a:xfrm>
          <a:prstGeom prst="rect">
            <a:avLst/>
          </a:prstGeom>
          <a:noFill/>
          <a:ln>
            <a:noFill/>
          </a:ln>
        </p:spPr>
        <p:txBody>
          <a:bodyPr wrap="square" rtlCol="0">
            <a:spAutoFit/>
          </a:bodyPr>
          <a:lstStyle/>
          <a:p>
            <a:r>
              <a:rPr lang="en-SG" dirty="0">
                <a:solidFill>
                  <a:schemeClr val="tx1">
                    <a:lumMod val="50000"/>
                    <a:lumOff val="50000"/>
                  </a:schemeClr>
                </a:solidFill>
              </a:rPr>
              <a:t>Source</a:t>
            </a:r>
          </a:p>
        </p:txBody>
      </p:sp>
      <p:cxnSp>
        <p:nvCxnSpPr>
          <p:cNvPr id="90" name="Straight Arrow Connector 89">
            <a:extLst>
              <a:ext uri="{FF2B5EF4-FFF2-40B4-BE49-F238E27FC236}">
                <a16:creationId xmlns:a16="http://schemas.microsoft.com/office/drawing/2014/main" id="{0E58E47C-A2E4-46A1-8E6C-17BBC52B9DC3}"/>
              </a:ext>
            </a:extLst>
          </p:cNvPr>
          <p:cNvCxnSpPr>
            <a:stCxn id="62" idx="2"/>
            <a:endCxn id="66" idx="2"/>
          </p:cNvCxnSpPr>
          <p:nvPr/>
        </p:nvCxnSpPr>
        <p:spPr>
          <a:xfrm flipH="1">
            <a:off x="2264562" y="3595075"/>
            <a:ext cx="555243" cy="0"/>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6A7DDB0-7A52-4B5F-9ED7-53F3DDFB8369}"/>
                  </a:ext>
                </a:extLst>
              </p:cNvPr>
              <p:cNvSpPr txBox="1"/>
              <p:nvPr/>
            </p:nvSpPr>
            <p:spPr>
              <a:xfrm>
                <a:off x="8824271" y="3108039"/>
                <a:ext cx="259174"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chemeClr val="tx1">
                                  <a:lumMod val="50000"/>
                                  <a:lumOff val="50000"/>
                                </a:schemeClr>
                              </a:solidFill>
                              <a:latin typeface="Cambria Math" panose="02040503050406030204" pitchFamily="18" charset="0"/>
                            </a:rPr>
                          </m:ctrlPr>
                        </m:sSubPr>
                        <m:e>
                          <m:r>
                            <a:rPr lang="en-SG" b="0" i="1" smtClean="0">
                              <a:solidFill>
                                <a:schemeClr val="tx1">
                                  <a:lumMod val="50000"/>
                                  <a:lumOff val="50000"/>
                                </a:schemeClr>
                              </a:solidFill>
                              <a:latin typeface="Cambria Math" panose="02040503050406030204" pitchFamily="18" charset="0"/>
                            </a:rPr>
                            <m:t>𝑣</m:t>
                          </m:r>
                        </m:e>
                        <m:sub>
                          <m:r>
                            <a:rPr lang="en-SG" b="0" i="1" smtClean="0">
                              <a:solidFill>
                                <a:schemeClr val="tx1">
                                  <a:lumMod val="50000"/>
                                  <a:lumOff val="50000"/>
                                </a:schemeClr>
                              </a:solidFill>
                              <a:latin typeface="Cambria Math" panose="02040503050406030204" pitchFamily="18" charset="0"/>
                            </a:rPr>
                            <m:t>𝑠</m:t>
                          </m:r>
                        </m:sub>
                      </m:sSub>
                    </m:oMath>
                  </m:oMathPara>
                </a14:m>
                <a:endParaRPr lang="en-SG" dirty="0">
                  <a:solidFill>
                    <a:schemeClr val="tx1">
                      <a:lumMod val="50000"/>
                      <a:lumOff val="50000"/>
                    </a:schemeClr>
                  </a:solidFill>
                </a:endParaRPr>
              </a:p>
            </p:txBody>
          </p:sp>
        </mc:Choice>
        <mc:Fallback xmlns="">
          <p:sp>
            <p:nvSpPr>
              <p:cNvPr id="92" name="TextBox 91">
                <a:extLst>
                  <a:ext uri="{FF2B5EF4-FFF2-40B4-BE49-F238E27FC236}">
                    <a16:creationId xmlns:a16="http://schemas.microsoft.com/office/drawing/2014/main" id="{46A7DDB0-7A52-4B5F-9ED7-53F3DDFB8369}"/>
                  </a:ext>
                </a:extLst>
              </p:cNvPr>
              <p:cNvSpPr txBox="1">
                <a:spLocks noRot="1" noChangeAspect="1" noMove="1" noResize="1" noEditPoints="1" noAdjustHandles="1" noChangeArrowheads="1" noChangeShapeType="1" noTextEdit="1"/>
              </p:cNvSpPr>
              <p:nvPr/>
            </p:nvSpPr>
            <p:spPr>
              <a:xfrm>
                <a:off x="8824271" y="3108039"/>
                <a:ext cx="259174" cy="276999"/>
              </a:xfrm>
              <a:prstGeom prst="rect">
                <a:avLst/>
              </a:prstGeom>
              <a:blipFill>
                <a:blip r:embed="rId3"/>
                <a:stretch>
                  <a:fillRect l="-14286" r="-4762" b="-11111"/>
                </a:stretch>
              </a:blipFill>
              <a:ln>
                <a:noFill/>
              </a:ln>
            </p:spPr>
            <p:txBody>
              <a:bodyPr/>
              <a:lstStyle/>
              <a:p>
                <a:r>
                  <a:rPr lang="en-SG">
                    <a:noFill/>
                  </a:rPr>
                  <a:t> </a:t>
                </a:r>
              </a:p>
            </p:txBody>
          </p:sp>
        </mc:Fallback>
      </mc:AlternateContent>
      <p:cxnSp>
        <p:nvCxnSpPr>
          <p:cNvPr id="93" name="Straight Arrow Connector 92">
            <a:extLst>
              <a:ext uri="{FF2B5EF4-FFF2-40B4-BE49-F238E27FC236}">
                <a16:creationId xmlns:a16="http://schemas.microsoft.com/office/drawing/2014/main" id="{905B1BBF-2BDE-405E-8354-221536D521C2}"/>
              </a:ext>
            </a:extLst>
          </p:cNvPr>
          <p:cNvCxnSpPr/>
          <p:nvPr/>
        </p:nvCxnSpPr>
        <p:spPr>
          <a:xfrm flipH="1">
            <a:off x="8722450" y="3428207"/>
            <a:ext cx="417619"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302183CA-414E-4CC2-92BC-B4796AA4E61A}"/>
              </a:ext>
            </a:extLst>
          </p:cNvPr>
          <p:cNvSpPr>
            <a:spLocks noChangeAspect="1"/>
          </p:cNvSpPr>
          <p:nvPr/>
        </p:nvSpPr>
        <p:spPr>
          <a:xfrm>
            <a:off x="8951116" y="3531735"/>
            <a:ext cx="108000" cy="108000"/>
          </a:xfrm>
          <a:prstGeom prst="ellipse">
            <a:avLst/>
          </a:prstGeom>
          <a:noFill/>
          <a:ln w="127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99" name="Oval 98">
            <a:extLst>
              <a:ext uri="{FF2B5EF4-FFF2-40B4-BE49-F238E27FC236}">
                <a16:creationId xmlns:a16="http://schemas.microsoft.com/office/drawing/2014/main" id="{E5B88876-D24E-48E1-99A5-7B063CCE72DB}"/>
              </a:ext>
            </a:extLst>
          </p:cNvPr>
          <p:cNvSpPr>
            <a:spLocks noChangeAspect="1"/>
          </p:cNvSpPr>
          <p:nvPr/>
        </p:nvSpPr>
        <p:spPr>
          <a:xfrm>
            <a:off x="9167308" y="3536782"/>
            <a:ext cx="108000" cy="108000"/>
          </a:xfrm>
          <a:prstGeom prst="ellipse">
            <a:avLst/>
          </a:prstGeom>
          <a:noFill/>
          <a:ln w="127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cxnSp>
        <p:nvCxnSpPr>
          <p:cNvPr id="100" name="Straight Connector 99">
            <a:extLst>
              <a:ext uri="{FF2B5EF4-FFF2-40B4-BE49-F238E27FC236}">
                <a16:creationId xmlns:a16="http://schemas.microsoft.com/office/drawing/2014/main" id="{DEC1429C-E2CD-4B1D-84B9-ED5E546E0D38}"/>
              </a:ext>
            </a:extLst>
          </p:cNvPr>
          <p:cNvCxnSpPr>
            <a:cxnSpLocks/>
          </p:cNvCxnSpPr>
          <p:nvPr/>
        </p:nvCxnSpPr>
        <p:spPr>
          <a:xfrm>
            <a:off x="7386507" y="3588275"/>
            <a:ext cx="367240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E9149C-B447-441F-BF69-6CB569B82577}"/>
                  </a:ext>
                </a:extLst>
              </p:cNvPr>
              <p:cNvSpPr txBox="1"/>
              <p:nvPr/>
            </p:nvSpPr>
            <p:spPr>
              <a:xfrm>
                <a:off x="1322050" y="5301208"/>
                <a:ext cx="4269894" cy="987899"/>
              </a:xfrm>
              <a:prstGeom prst="rect">
                <a:avLst/>
              </a:prstGeom>
              <a:noFill/>
            </p:spPr>
            <p:txBody>
              <a:bodyPr wrap="square" rtlCol="0">
                <a:spAutoFit/>
              </a:bodyPr>
              <a:lstStyle/>
              <a:p>
                <a:r>
                  <a:rPr lang="en-SG" sz="2300" dirty="0">
                    <a:solidFill>
                      <a:schemeClr val="tx1">
                        <a:lumMod val="65000"/>
                        <a:lumOff val="35000"/>
                      </a:schemeClr>
                    </a:solidFill>
                  </a:rPr>
                  <a:t>Wavefronts reach observer at fixed intervals of </a:t>
                </a:r>
                <a14:m>
                  <m:oMath xmlns:m="http://schemas.openxmlformats.org/officeDocument/2006/math">
                    <m:r>
                      <a:rPr lang="en-SG" sz="2300" i="1">
                        <a:solidFill>
                          <a:schemeClr val="tx1">
                            <a:lumMod val="65000"/>
                            <a:lumOff val="35000"/>
                          </a:schemeClr>
                        </a:solidFill>
                        <a:latin typeface="Cambria Math" panose="02040503050406030204" pitchFamily="18" charset="0"/>
                      </a:rPr>
                      <m:t>𝑇</m:t>
                    </m:r>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1</m:t>
                        </m:r>
                      </m:num>
                      <m:den>
                        <m:r>
                          <a:rPr lang="en-SG" sz="2300" b="0" i="1" smtClean="0">
                            <a:solidFill>
                              <a:schemeClr val="tx1">
                                <a:lumMod val="65000"/>
                                <a:lumOff val="35000"/>
                              </a:schemeClr>
                            </a:solidFill>
                            <a:latin typeface="Cambria Math" panose="02040503050406030204" pitchFamily="18" charset="0"/>
                          </a:rPr>
                          <m:t>𝑓</m:t>
                        </m:r>
                      </m:den>
                    </m:f>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𝑐</m:t>
                        </m:r>
                      </m:num>
                      <m:den>
                        <m:r>
                          <a:rPr lang="en-SG" sz="2300" b="0" i="1" smtClean="0">
                            <a:solidFill>
                              <a:schemeClr val="tx1">
                                <a:lumMod val="65000"/>
                                <a:lumOff val="35000"/>
                              </a:schemeClr>
                            </a:solidFill>
                            <a:latin typeface="Cambria Math" panose="02040503050406030204" pitchFamily="18" charset="0"/>
                          </a:rPr>
                          <m:t>𝜆</m:t>
                        </m:r>
                      </m:den>
                    </m:f>
                  </m:oMath>
                </a14:m>
                <a:endParaRPr lang="en-SG" sz="2300" dirty="0">
                  <a:solidFill>
                    <a:schemeClr val="tx1">
                      <a:lumMod val="65000"/>
                      <a:lumOff val="35000"/>
                    </a:schemeClr>
                  </a:solidFill>
                </a:endParaRPr>
              </a:p>
            </p:txBody>
          </p:sp>
        </mc:Choice>
        <mc:Fallback xmlns="">
          <p:sp>
            <p:nvSpPr>
              <p:cNvPr id="6" name="TextBox 5">
                <a:extLst>
                  <a:ext uri="{FF2B5EF4-FFF2-40B4-BE49-F238E27FC236}">
                    <a16:creationId xmlns:a16="http://schemas.microsoft.com/office/drawing/2014/main" id="{55E9149C-B447-441F-BF69-6CB569B82577}"/>
                  </a:ext>
                </a:extLst>
              </p:cNvPr>
              <p:cNvSpPr txBox="1">
                <a:spLocks noRot="1" noChangeAspect="1" noMove="1" noResize="1" noEditPoints="1" noAdjustHandles="1" noChangeArrowheads="1" noChangeShapeType="1" noTextEdit="1"/>
              </p:cNvSpPr>
              <p:nvPr/>
            </p:nvSpPr>
            <p:spPr>
              <a:xfrm>
                <a:off x="1322050" y="5301208"/>
                <a:ext cx="4269894" cy="987899"/>
              </a:xfrm>
              <a:prstGeom prst="rect">
                <a:avLst/>
              </a:prstGeom>
              <a:blipFill>
                <a:blip r:embed="rId4"/>
                <a:stretch>
                  <a:fillRect l="-2143" t="-4938" b="-185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395D1F2-E22E-4734-B1A3-799A01573746}"/>
                  </a:ext>
                </a:extLst>
              </p:cNvPr>
              <p:cNvSpPr txBox="1"/>
              <p:nvPr/>
            </p:nvSpPr>
            <p:spPr>
              <a:xfrm>
                <a:off x="6456040" y="5301208"/>
                <a:ext cx="5544616" cy="987899"/>
              </a:xfrm>
              <a:prstGeom prst="rect">
                <a:avLst/>
              </a:prstGeom>
              <a:noFill/>
            </p:spPr>
            <p:txBody>
              <a:bodyPr wrap="square" rtlCol="0">
                <a:spAutoFit/>
              </a:bodyPr>
              <a:lstStyle/>
              <a:p>
                <a:pPr algn="ctr"/>
                <a:r>
                  <a:rPr lang="en-SG" sz="2300" dirty="0">
                    <a:solidFill>
                      <a:schemeClr val="tx1">
                        <a:lumMod val="65000"/>
                        <a:lumOff val="35000"/>
                      </a:schemeClr>
                    </a:solidFill>
                  </a:rPr>
                  <a:t>Wavefronts reach observer at a faster rate. </a:t>
                </a:r>
                <a14:m>
                  <m:oMath xmlns:m="http://schemas.openxmlformats.org/officeDocument/2006/math">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1</m:t>
                        </m:r>
                      </m:num>
                      <m:den>
                        <m:sSup>
                          <m:sSupPr>
                            <m:ctrlPr>
                              <a:rPr lang="en-SG" sz="2300" b="0" i="1" smtClean="0">
                                <a:solidFill>
                                  <a:schemeClr val="tx1">
                                    <a:lumMod val="65000"/>
                                    <a:lumOff val="35000"/>
                                  </a:schemeClr>
                                </a:solidFill>
                                <a:latin typeface="Cambria Math" panose="02040503050406030204" pitchFamily="18" charset="0"/>
                              </a:rPr>
                            </m:ctrlPr>
                          </m:sSupPr>
                          <m:e>
                            <m:r>
                              <a:rPr lang="en-SG" sz="2300" b="0" i="1" smtClean="0">
                                <a:solidFill>
                                  <a:schemeClr val="tx1">
                                    <a:lumMod val="65000"/>
                                    <a:lumOff val="35000"/>
                                  </a:schemeClr>
                                </a:solidFill>
                                <a:latin typeface="Cambria Math" panose="02040503050406030204" pitchFamily="18" charset="0"/>
                              </a:rPr>
                              <m:t>𝑓</m:t>
                            </m:r>
                          </m:e>
                          <m:sup>
                            <m:r>
                              <a:rPr lang="en-SG" sz="2300" b="0" i="1" smtClean="0">
                                <a:solidFill>
                                  <a:schemeClr val="tx1">
                                    <a:lumMod val="65000"/>
                                    <a:lumOff val="35000"/>
                                  </a:schemeClr>
                                </a:solidFill>
                                <a:latin typeface="Cambria Math" panose="02040503050406030204" pitchFamily="18" charset="0"/>
                              </a:rPr>
                              <m:t>′</m:t>
                            </m:r>
                          </m:sup>
                        </m:sSup>
                      </m:den>
                    </m:f>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𝑐</m:t>
                        </m:r>
                      </m:num>
                      <m:den>
                        <m:sSup>
                          <m:sSupPr>
                            <m:ctrlPr>
                              <a:rPr lang="en-SG" sz="2300" b="0" i="1" smtClean="0">
                                <a:solidFill>
                                  <a:schemeClr val="tx1">
                                    <a:lumMod val="65000"/>
                                    <a:lumOff val="35000"/>
                                  </a:schemeClr>
                                </a:solidFill>
                                <a:latin typeface="Cambria Math" panose="02040503050406030204" pitchFamily="18" charset="0"/>
                              </a:rPr>
                            </m:ctrlPr>
                          </m:sSupPr>
                          <m:e>
                            <m:r>
                              <a:rPr lang="en-SG" sz="2300" b="0" i="1" smtClean="0">
                                <a:solidFill>
                                  <a:schemeClr val="tx1">
                                    <a:lumMod val="65000"/>
                                    <a:lumOff val="35000"/>
                                  </a:schemeClr>
                                </a:solidFill>
                                <a:latin typeface="Cambria Math" panose="02040503050406030204" pitchFamily="18" charset="0"/>
                              </a:rPr>
                              <m:t>𝜆</m:t>
                            </m:r>
                          </m:e>
                          <m:sup>
                            <m:r>
                              <a:rPr lang="en-SG" sz="2300" b="0" i="1" smtClean="0">
                                <a:solidFill>
                                  <a:schemeClr val="tx1">
                                    <a:lumMod val="65000"/>
                                    <a:lumOff val="35000"/>
                                  </a:schemeClr>
                                </a:solidFill>
                                <a:latin typeface="Cambria Math" panose="02040503050406030204" pitchFamily="18" charset="0"/>
                              </a:rPr>
                              <m:t>′</m:t>
                            </m:r>
                          </m:sup>
                        </m:sSup>
                      </m:den>
                    </m:f>
                  </m:oMath>
                </a14:m>
                <a:r>
                  <a:rPr lang="en-SG" sz="2300" dirty="0">
                    <a:solidFill>
                      <a:schemeClr val="tx1">
                        <a:lumMod val="65000"/>
                        <a:lumOff val="35000"/>
                      </a:schemeClr>
                    </a:solidFill>
                  </a:rPr>
                  <a:t> where </a:t>
                </a:r>
                <a14:m>
                  <m:oMath xmlns:m="http://schemas.openxmlformats.org/officeDocument/2006/math">
                    <m:sSup>
                      <m:sSupPr>
                        <m:ctrlPr>
                          <a:rPr lang="en-SG" sz="2300" b="0" i="1" smtClean="0">
                            <a:solidFill>
                              <a:schemeClr val="tx1">
                                <a:lumMod val="65000"/>
                                <a:lumOff val="35000"/>
                              </a:schemeClr>
                            </a:solidFill>
                            <a:latin typeface="Cambria Math" panose="02040503050406030204" pitchFamily="18" charset="0"/>
                          </a:rPr>
                        </m:ctrlPr>
                      </m:sSupPr>
                      <m:e>
                        <m:r>
                          <a:rPr lang="en-SG" sz="2300" b="0" i="1" smtClean="0">
                            <a:solidFill>
                              <a:schemeClr val="tx1">
                                <a:lumMod val="65000"/>
                                <a:lumOff val="35000"/>
                              </a:schemeClr>
                            </a:solidFill>
                            <a:latin typeface="Cambria Math" panose="02040503050406030204" pitchFamily="18" charset="0"/>
                          </a:rPr>
                          <m:t>𝑓</m:t>
                        </m:r>
                      </m:e>
                      <m:sup>
                        <m:r>
                          <a:rPr lang="en-SG" sz="2300" b="0" i="1" smtClean="0">
                            <a:solidFill>
                              <a:schemeClr val="tx1">
                                <a:lumMod val="65000"/>
                                <a:lumOff val="35000"/>
                              </a:schemeClr>
                            </a:solidFill>
                            <a:latin typeface="Cambria Math" panose="02040503050406030204" pitchFamily="18" charset="0"/>
                          </a:rPr>
                          <m:t>′</m:t>
                        </m:r>
                      </m:sup>
                    </m:sSup>
                    <m:r>
                      <a:rPr lang="en-SG" sz="2300" b="0" i="1" smtClean="0">
                        <a:solidFill>
                          <a:schemeClr val="tx1">
                            <a:lumMod val="65000"/>
                            <a:lumOff val="35000"/>
                          </a:schemeClr>
                        </a:solidFill>
                        <a:latin typeface="Cambria Math" panose="02040503050406030204" pitchFamily="18" charset="0"/>
                      </a:rPr>
                      <m:t>&gt;</m:t>
                    </m:r>
                    <m:r>
                      <a:rPr lang="en-SG" sz="2300" b="0" i="1" smtClean="0">
                        <a:solidFill>
                          <a:schemeClr val="tx1">
                            <a:lumMod val="65000"/>
                            <a:lumOff val="35000"/>
                          </a:schemeClr>
                        </a:solidFill>
                        <a:latin typeface="Cambria Math" panose="02040503050406030204" pitchFamily="18" charset="0"/>
                      </a:rPr>
                      <m:t>𝑓</m:t>
                    </m:r>
                    <m:r>
                      <a:rPr lang="en-SG" sz="2300" b="0" i="1" smtClean="0">
                        <a:solidFill>
                          <a:schemeClr val="tx1">
                            <a:lumMod val="65000"/>
                            <a:lumOff val="35000"/>
                          </a:schemeClr>
                        </a:solidFill>
                        <a:latin typeface="Cambria Math" panose="02040503050406030204" pitchFamily="18" charset="0"/>
                      </a:rPr>
                      <m:t>, </m:t>
                    </m:r>
                    <m:sSup>
                      <m:sSupPr>
                        <m:ctrlPr>
                          <a:rPr lang="en-SG" sz="2300" b="0" i="1" smtClean="0">
                            <a:solidFill>
                              <a:schemeClr val="tx1">
                                <a:lumMod val="65000"/>
                                <a:lumOff val="35000"/>
                              </a:schemeClr>
                            </a:solidFill>
                            <a:latin typeface="Cambria Math" panose="02040503050406030204" pitchFamily="18" charset="0"/>
                          </a:rPr>
                        </m:ctrlPr>
                      </m:sSupPr>
                      <m:e>
                        <m:r>
                          <a:rPr lang="en-SG" sz="2300" b="0" i="1" smtClean="0">
                            <a:solidFill>
                              <a:schemeClr val="tx1">
                                <a:lumMod val="65000"/>
                                <a:lumOff val="35000"/>
                              </a:schemeClr>
                            </a:solidFill>
                            <a:latin typeface="Cambria Math" panose="02040503050406030204" pitchFamily="18" charset="0"/>
                          </a:rPr>
                          <m:t>𝜆</m:t>
                        </m:r>
                      </m:e>
                      <m:sup>
                        <m:r>
                          <a:rPr lang="en-SG" sz="2300" b="0" i="1" smtClean="0">
                            <a:solidFill>
                              <a:schemeClr val="tx1">
                                <a:lumMod val="65000"/>
                                <a:lumOff val="35000"/>
                              </a:schemeClr>
                            </a:solidFill>
                            <a:latin typeface="Cambria Math" panose="02040503050406030204" pitchFamily="18" charset="0"/>
                          </a:rPr>
                          <m:t>′</m:t>
                        </m:r>
                      </m:sup>
                    </m:sSup>
                    <m:r>
                      <a:rPr lang="en-SG" sz="2300" b="0" i="1" smtClean="0">
                        <a:solidFill>
                          <a:schemeClr val="tx1">
                            <a:lumMod val="65000"/>
                            <a:lumOff val="35000"/>
                          </a:schemeClr>
                        </a:solidFill>
                        <a:latin typeface="Cambria Math" panose="02040503050406030204" pitchFamily="18" charset="0"/>
                      </a:rPr>
                      <m:t>&lt;</m:t>
                    </m:r>
                    <m:r>
                      <a:rPr lang="en-SG" sz="2300" b="0" i="1" smtClean="0">
                        <a:solidFill>
                          <a:schemeClr val="tx1">
                            <a:lumMod val="65000"/>
                            <a:lumOff val="35000"/>
                          </a:schemeClr>
                        </a:solidFill>
                        <a:latin typeface="Cambria Math" panose="02040503050406030204" pitchFamily="18" charset="0"/>
                      </a:rPr>
                      <m:t>𝜆</m:t>
                    </m:r>
                  </m:oMath>
                </a14:m>
                <a:endParaRPr lang="en-SG" sz="2300" dirty="0">
                  <a:solidFill>
                    <a:schemeClr val="tx1">
                      <a:lumMod val="65000"/>
                      <a:lumOff val="35000"/>
                    </a:schemeClr>
                  </a:solidFill>
                </a:endParaRPr>
              </a:p>
            </p:txBody>
          </p:sp>
        </mc:Choice>
        <mc:Fallback xmlns="">
          <p:sp>
            <p:nvSpPr>
              <p:cNvPr id="101" name="TextBox 100">
                <a:extLst>
                  <a:ext uri="{FF2B5EF4-FFF2-40B4-BE49-F238E27FC236}">
                    <a16:creationId xmlns:a16="http://schemas.microsoft.com/office/drawing/2014/main" id="{4395D1F2-E22E-4734-B1A3-799A01573746}"/>
                  </a:ext>
                </a:extLst>
              </p:cNvPr>
              <p:cNvSpPr txBox="1">
                <a:spLocks noRot="1" noChangeAspect="1" noMove="1" noResize="1" noEditPoints="1" noAdjustHandles="1" noChangeArrowheads="1" noChangeShapeType="1" noTextEdit="1"/>
              </p:cNvSpPr>
              <p:nvPr/>
            </p:nvSpPr>
            <p:spPr>
              <a:xfrm>
                <a:off x="6456040" y="5301208"/>
                <a:ext cx="5544616" cy="987899"/>
              </a:xfrm>
              <a:prstGeom prst="rect">
                <a:avLst/>
              </a:prstGeom>
              <a:blipFill>
                <a:blip r:embed="rId5"/>
                <a:stretch>
                  <a:fillRect t="-4938" r="-110" b="-1852"/>
                </a:stretch>
              </a:blipFill>
            </p:spPr>
            <p:txBody>
              <a:bodyPr/>
              <a:lstStyle/>
              <a:p>
                <a:r>
                  <a:rPr lang="en-SG">
                    <a:noFill/>
                  </a:rPr>
                  <a:t> </a:t>
                </a:r>
              </a:p>
            </p:txBody>
          </p:sp>
        </mc:Fallback>
      </mc:AlternateContent>
      <p:sp>
        <p:nvSpPr>
          <p:cNvPr id="102" name="TextBox 101">
            <a:extLst>
              <a:ext uri="{FF2B5EF4-FFF2-40B4-BE49-F238E27FC236}">
                <a16:creationId xmlns:a16="http://schemas.microsoft.com/office/drawing/2014/main" id="{783363BC-FCE1-4E8C-AD28-BB998F9F40D1}"/>
              </a:ext>
            </a:extLst>
          </p:cNvPr>
          <p:cNvSpPr txBox="1"/>
          <p:nvPr/>
        </p:nvSpPr>
        <p:spPr>
          <a:xfrm>
            <a:off x="2102483" y="1493533"/>
            <a:ext cx="3068200" cy="446276"/>
          </a:xfrm>
          <a:prstGeom prst="rect">
            <a:avLst/>
          </a:prstGeom>
          <a:noFill/>
        </p:spPr>
        <p:txBody>
          <a:bodyPr wrap="square" rtlCol="0">
            <a:spAutoFit/>
          </a:bodyPr>
          <a:lstStyle/>
          <a:p>
            <a:r>
              <a:rPr lang="en-SG" sz="2300" dirty="0">
                <a:solidFill>
                  <a:schemeClr val="tx1">
                    <a:lumMod val="65000"/>
                    <a:lumOff val="35000"/>
                  </a:schemeClr>
                </a:solidFill>
              </a:rPr>
              <a:t>Stationary source</a:t>
            </a:r>
          </a:p>
        </p:txBody>
      </p:sp>
      <p:sp>
        <p:nvSpPr>
          <p:cNvPr id="103" name="TextBox 102">
            <a:extLst>
              <a:ext uri="{FF2B5EF4-FFF2-40B4-BE49-F238E27FC236}">
                <a16:creationId xmlns:a16="http://schemas.microsoft.com/office/drawing/2014/main" id="{B98C3693-6317-4C4C-809A-E30A84C02377}"/>
              </a:ext>
            </a:extLst>
          </p:cNvPr>
          <p:cNvSpPr txBox="1"/>
          <p:nvPr/>
        </p:nvSpPr>
        <p:spPr>
          <a:xfrm>
            <a:off x="6528048" y="1484784"/>
            <a:ext cx="5015880" cy="446276"/>
          </a:xfrm>
          <a:prstGeom prst="rect">
            <a:avLst/>
          </a:prstGeom>
          <a:noFill/>
        </p:spPr>
        <p:txBody>
          <a:bodyPr wrap="square" rtlCol="0">
            <a:spAutoFit/>
          </a:bodyPr>
          <a:lstStyle/>
          <a:p>
            <a:r>
              <a:rPr lang="en-SG" sz="2300" dirty="0">
                <a:solidFill>
                  <a:schemeClr val="tx1">
                    <a:lumMod val="65000"/>
                    <a:lumOff val="35000"/>
                  </a:schemeClr>
                </a:solidFill>
              </a:rPr>
              <a:t>Source </a:t>
            </a:r>
            <a:r>
              <a:rPr lang="en-SG" sz="2300" dirty="0">
                <a:solidFill>
                  <a:schemeClr val="accent1"/>
                </a:solidFill>
              </a:rPr>
              <a:t>moving towards </a:t>
            </a:r>
            <a:r>
              <a:rPr lang="en-SG" sz="2300" dirty="0">
                <a:solidFill>
                  <a:schemeClr val="tx1">
                    <a:lumMod val="65000"/>
                    <a:lumOff val="35000"/>
                  </a:schemeClr>
                </a:solidFill>
              </a:rPr>
              <a:t>observer</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BA54C05-3948-4581-977E-047AB22ACD5B}"/>
                  </a:ext>
                </a:extLst>
              </p:cNvPr>
              <p:cNvSpPr txBox="1"/>
              <p:nvPr/>
            </p:nvSpPr>
            <p:spPr>
              <a:xfrm>
                <a:off x="2462516" y="3212976"/>
                <a:ext cx="17710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solidFill>
                            <a:schemeClr val="tx1">
                              <a:lumMod val="50000"/>
                              <a:lumOff val="50000"/>
                            </a:schemeClr>
                          </a:solidFill>
                          <a:latin typeface="Cambria Math" panose="02040503050406030204" pitchFamily="18" charset="0"/>
                        </a:rPr>
                        <m:t>𝜆</m:t>
                      </m:r>
                    </m:oMath>
                  </m:oMathPara>
                </a14:m>
                <a:endParaRPr lang="en-SG" dirty="0">
                  <a:solidFill>
                    <a:schemeClr val="tx1">
                      <a:lumMod val="50000"/>
                      <a:lumOff val="50000"/>
                    </a:schemeClr>
                  </a:solidFill>
                </a:endParaRPr>
              </a:p>
            </p:txBody>
          </p:sp>
        </mc:Choice>
        <mc:Fallback xmlns="">
          <p:sp>
            <p:nvSpPr>
              <p:cNvPr id="45" name="TextBox 44">
                <a:extLst>
                  <a:ext uri="{FF2B5EF4-FFF2-40B4-BE49-F238E27FC236}">
                    <a16:creationId xmlns:a16="http://schemas.microsoft.com/office/drawing/2014/main" id="{ABA54C05-3948-4581-977E-047AB22ACD5B}"/>
                  </a:ext>
                </a:extLst>
              </p:cNvPr>
              <p:cNvSpPr txBox="1">
                <a:spLocks noRot="1" noChangeAspect="1" noMove="1" noResize="1" noEditPoints="1" noAdjustHandles="1" noChangeArrowheads="1" noChangeShapeType="1" noTextEdit="1"/>
              </p:cNvSpPr>
              <p:nvPr/>
            </p:nvSpPr>
            <p:spPr>
              <a:xfrm>
                <a:off x="2462516" y="3212976"/>
                <a:ext cx="177100" cy="276999"/>
              </a:xfrm>
              <a:prstGeom prst="rect">
                <a:avLst/>
              </a:prstGeom>
              <a:blipFill>
                <a:blip r:embed="rId6"/>
                <a:stretch>
                  <a:fillRect l="-34483" r="-31034" b="-6522"/>
                </a:stretch>
              </a:blipFill>
              <a:ln>
                <a:noFill/>
              </a:ln>
            </p:spPr>
            <p:txBody>
              <a:bodyPr/>
              <a:lstStyle/>
              <a:p>
                <a:r>
                  <a:rPr lang="en-SG">
                    <a:noFill/>
                  </a:rPr>
                  <a:t> </a:t>
                </a:r>
              </a:p>
            </p:txBody>
          </p:sp>
        </mc:Fallback>
      </mc:AlternateContent>
      <p:sp>
        <p:nvSpPr>
          <p:cNvPr id="49" name="Oval 48">
            <a:extLst>
              <a:ext uri="{FF2B5EF4-FFF2-40B4-BE49-F238E27FC236}">
                <a16:creationId xmlns:a16="http://schemas.microsoft.com/office/drawing/2014/main" id="{56EF41CD-AFFE-4094-B6C4-8B65C18253BB}"/>
              </a:ext>
            </a:extLst>
          </p:cNvPr>
          <p:cNvSpPr>
            <a:spLocks noChangeAspect="1"/>
          </p:cNvSpPr>
          <p:nvPr/>
        </p:nvSpPr>
        <p:spPr>
          <a:xfrm>
            <a:off x="8750503" y="3531678"/>
            <a:ext cx="108000" cy="10800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Tree>
    <p:extLst>
      <p:ext uri="{BB962C8B-B14F-4D97-AF65-F5344CB8AC3E}">
        <p14:creationId xmlns:p14="http://schemas.microsoft.com/office/powerpoint/2010/main" val="196193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fade">
                                      <p:cBhvr>
                                        <p:cTn id="28" dur="500"/>
                                        <p:tgtEl>
                                          <p:spTgt spid="92"/>
                                        </p:tgtEl>
                                      </p:cBhvr>
                                    </p:animEffect>
                                  </p:childTnLst>
                                </p:cTn>
                              </p:par>
                              <p:par>
                                <p:cTn id="29" presetID="10"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nodeType="with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500"/>
                                        <p:tgtEl>
                                          <p:spTgt spid="10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fade">
                                      <p:cBhvr>
                                        <p:cTn id="5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6" grpId="0" animBg="1"/>
      <p:bldP spid="77" grpId="0" animBg="1"/>
      <p:bldP spid="80" grpId="0" animBg="1"/>
      <p:bldP spid="87" grpId="0"/>
      <p:bldP spid="89" grpId="0"/>
      <p:bldP spid="92" grpId="0"/>
      <p:bldP spid="94" grpId="0" animBg="1"/>
      <p:bldP spid="99" grpId="0" animBg="1"/>
      <p:bldP spid="101" grpId="0"/>
      <p:bldP spid="103" grpId="0"/>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F98FB9-B897-46ED-9196-96194837D909}"/>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25</a:t>
            </a:fld>
            <a:endParaRPr lang="en-SG">
              <a:solidFill>
                <a:schemeClr val="tx1">
                  <a:lumMod val="50000"/>
                  <a:lumOff val="50000"/>
                </a:schemeClr>
              </a:solidFill>
            </a:endParaRPr>
          </a:p>
        </p:txBody>
      </p:sp>
      <p:sp>
        <p:nvSpPr>
          <p:cNvPr id="54" name="Title 3">
            <a:extLst>
              <a:ext uri="{FF2B5EF4-FFF2-40B4-BE49-F238E27FC236}">
                <a16:creationId xmlns:a16="http://schemas.microsoft.com/office/drawing/2014/main" id="{A30E9E60-1C5F-47B6-9C56-019F7E3564F0}"/>
              </a:ext>
            </a:extLst>
          </p:cNvPr>
          <p:cNvSpPr>
            <a:spLocks noGrp="1"/>
          </p:cNvSpPr>
          <p:nvPr>
            <p:ph type="title"/>
          </p:nvPr>
        </p:nvSpPr>
        <p:spPr>
          <a:xfrm>
            <a:off x="609600" y="274638"/>
            <a:ext cx="10972800" cy="1143000"/>
          </a:xfrm>
        </p:spPr>
        <p:txBody>
          <a:bodyPr/>
          <a:lstStyle/>
          <a:p>
            <a:pPr algn="l"/>
            <a:r>
              <a:rPr lang="en-SG" dirty="0">
                <a:solidFill>
                  <a:schemeClr val="accent1"/>
                </a:solidFill>
              </a:rPr>
              <a:t>Doppler</a:t>
            </a:r>
            <a:r>
              <a:rPr lang="en-SG" dirty="0">
                <a:solidFill>
                  <a:schemeClr val="tx1">
                    <a:lumMod val="50000"/>
                    <a:lumOff val="50000"/>
                  </a:schemeClr>
                </a:solidFill>
              </a:rPr>
              <a:t> </a:t>
            </a:r>
            <a:r>
              <a:rPr lang="en-SG" dirty="0">
                <a:solidFill>
                  <a:schemeClr val="tx1">
                    <a:lumMod val="65000"/>
                    <a:lumOff val="35000"/>
                  </a:schemeClr>
                </a:solidFill>
              </a:rPr>
              <a:t>effect</a:t>
            </a:r>
          </a:p>
        </p:txBody>
      </p:sp>
      <p:sp>
        <p:nvSpPr>
          <p:cNvPr id="62" name="Oval 61">
            <a:extLst>
              <a:ext uri="{FF2B5EF4-FFF2-40B4-BE49-F238E27FC236}">
                <a16:creationId xmlns:a16="http://schemas.microsoft.com/office/drawing/2014/main" id="{5AA60358-B8DA-4ECC-9E64-46D69B2DF29C}"/>
              </a:ext>
            </a:extLst>
          </p:cNvPr>
          <p:cNvSpPr>
            <a:spLocks noChangeAspect="1"/>
          </p:cNvSpPr>
          <p:nvPr/>
        </p:nvSpPr>
        <p:spPr>
          <a:xfrm>
            <a:off x="2819805" y="3055075"/>
            <a:ext cx="1080000" cy="108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cxnSp>
        <p:nvCxnSpPr>
          <p:cNvPr id="63" name="Straight Connector 62">
            <a:extLst>
              <a:ext uri="{FF2B5EF4-FFF2-40B4-BE49-F238E27FC236}">
                <a16:creationId xmlns:a16="http://schemas.microsoft.com/office/drawing/2014/main" id="{A8232033-1227-4EE2-862A-53B0CA189395}"/>
              </a:ext>
            </a:extLst>
          </p:cNvPr>
          <p:cNvCxnSpPr>
            <a:cxnSpLocks/>
          </p:cNvCxnSpPr>
          <p:nvPr/>
        </p:nvCxnSpPr>
        <p:spPr>
          <a:xfrm>
            <a:off x="1500940" y="3588275"/>
            <a:ext cx="367240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B61FA8-D730-4068-AD64-A45A1E19F2F7}"/>
              </a:ext>
            </a:extLst>
          </p:cNvPr>
          <p:cNvCxnSpPr>
            <a:cxnSpLocks/>
          </p:cNvCxnSpPr>
          <p:nvPr/>
        </p:nvCxnSpPr>
        <p:spPr>
          <a:xfrm>
            <a:off x="4964988" y="1932091"/>
            <a:ext cx="0" cy="338437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786193C-3BF4-4B65-AF7B-728B8BACE02A}"/>
              </a:ext>
            </a:extLst>
          </p:cNvPr>
          <p:cNvSpPr>
            <a:spLocks noChangeAspect="1"/>
          </p:cNvSpPr>
          <p:nvPr/>
        </p:nvSpPr>
        <p:spPr>
          <a:xfrm>
            <a:off x="2264562" y="2515075"/>
            <a:ext cx="2160000" cy="216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67" name="Oval 66">
            <a:extLst>
              <a:ext uri="{FF2B5EF4-FFF2-40B4-BE49-F238E27FC236}">
                <a16:creationId xmlns:a16="http://schemas.microsoft.com/office/drawing/2014/main" id="{E24DDF6B-78A3-4B1C-8C9A-E6C933C0FED8}"/>
              </a:ext>
            </a:extLst>
          </p:cNvPr>
          <p:cNvSpPr>
            <a:spLocks noChangeAspect="1"/>
          </p:cNvSpPr>
          <p:nvPr/>
        </p:nvSpPr>
        <p:spPr>
          <a:xfrm>
            <a:off x="1725294" y="1968275"/>
            <a:ext cx="3240000" cy="324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74" name="Oval 73">
            <a:extLst>
              <a:ext uri="{FF2B5EF4-FFF2-40B4-BE49-F238E27FC236}">
                <a16:creationId xmlns:a16="http://schemas.microsoft.com/office/drawing/2014/main" id="{FC4BCE6C-E60D-4E2B-B3A4-A7E5194874B2}"/>
              </a:ext>
            </a:extLst>
          </p:cNvPr>
          <p:cNvSpPr>
            <a:spLocks noChangeAspect="1"/>
          </p:cNvSpPr>
          <p:nvPr/>
        </p:nvSpPr>
        <p:spPr>
          <a:xfrm>
            <a:off x="8267028" y="3055075"/>
            <a:ext cx="1080000" cy="108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cxnSp>
        <p:nvCxnSpPr>
          <p:cNvPr id="75" name="Straight Connector 74">
            <a:extLst>
              <a:ext uri="{FF2B5EF4-FFF2-40B4-BE49-F238E27FC236}">
                <a16:creationId xmlns:a16="http://schemas.microsoft.com/office/drawing/2014/main" id="{07482FF5-1BFF-4DF8-BC98-E8C066EE7C8F}"/>
              </a:ext>
            </a:extLst>
          </p:cNvPr>
          <p:cNvCxnSpPr>
            <a:cxnSpLocks/>
          </p:cNvCxnSpPr>
          <p:nvPr/>
        </p:nvCxnSpPr>
        <p:spPr>
          <a:xfrm>
            <a:off x="10781192" y="1932091"/>
            <a:ext cx="0" cy="338437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064B69FA-BDA0-47A4-AD26-16CC190622D8}"/>
              </a:ext>
            </a:extLst>
          </p:cNvPr>
          <p:cNvSpPr>
            <a:spLocks noChangeAspect="1"/>
          </p:cNvSpPr>
          <p:nvPr/>
        </p:nvSpPr>
        <p:spPr>
          <a:xfrm>
            <a:off x="7906988" y="2515075"/>
            <a:ext cx="2160000" cy="216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77" name="Oval 76">
            <a:extLst>
              <a:ext uri="{FF2B5EF4-FFF2-40B4-BE49-F238E27FC236}">
                <a16:creationId xmlns:a16="http://schemas.microsoft.com/office/drawing/2014/main" id="{DB2F8CBE-E5D6-48B3-9F00-279B9461D12A}"/>
              </a:ext>
            </a:extLst>
          </p:cNvPr>
          <p:cNvSpPr>
            <a:spLocks noChangeAspect="1"/>
          </p:cNvSpPr>
          <p:nvPr/>
        </p:nvSpPr>
        <p:spPr>
          <a:xfrm>
            <a:off x="7547308" y="1968275"/>
            <a:ext cx="3240000" cy="3240000"/>
          </a:xfrm>
          <a:prstGeom prst="ellipse">
            <a:avLst/>
          </a:prstGeom>
          <a:noFill/>
          <a:ln w="222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78" name="Oval 77">
            <a:extLst>
              <a:ext uri="{FF2B5EF4-FFF2-40B4-BE49-F238E27FC236}">
                <a16:creationId xmlns:a16="http://schemas.microsoft.com/office/drawing/2014/main" id="{8A13603C-32B7-4A82-A1B3-6A618C358DF6}"/>
              </a:ext>
            </a:extLst>
          </p:cNvPr>
          <p:cNvSpPr>
            <a:spLocks noChangeAspect="1"/>
          </p:cNvSpPr>
          <p:nvPr/>
        </p:nvSpPr>
        <p:spPr>
          <a:xfrm>
            <a:off x="4912208" y="3545139"/>
            <a:ext cx="108000" cy="108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79" name="Oval 78">
            <a:extLst>
              <a:ext uri="{FF2B5EF4-FFF2-40B4-BE49-F238E27FC236}">
                <a16:creationId xmlns:a16="http://schemas.microsoft.com/office/drawing/2014/main" id="{578464D8-599B-4BB0-B49B-D11AE822B0C6}"/>
              </a:ext>
            </a:extLst>
          </p:cNvPr>
          <p:cNvSpPr>
            <a:spLocks noChangeAspect="1"/>
          </p:cNvSpPr>
          <p:nvPr/>
        </p:nvSpPr>
        <p:spPr>
          <a:xfrm>
            <a:off x="3309302" y="3536815"/>
            <a:ext cx="108000" cy="10800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80" name="Oval 79">
            <a:extLst>
              <a:ext uri="{FF2B5EF4-FFF2-40B4-BE49-F238E27FC236}">
                <a16:creationId xmlns:a16="http://schemas.microsoft.com/office/drawing/2014/main" id="{092A6A16-BF61-4104-BF68-C2733290440F}"/>
              </a:ext>
            </a:extLst>
          </p:cNvPr>
          <p:cNvSpPr>
            <a:spLocks noChangeAspect="1"/>
          </p:cNvSpPr>
          <p:nvPr/>
        </p:nvSpPr>
        <p:spPr>
          <a:xfrm>
            <a:off x="10747252" y="3540002"/>
            <a:ext cx="108000" cy="108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86" name="TextBox 85">
            <a:extLst>
              <a:ext uri="{FF2B5EF4-FFF2-40B4-BE49-F238E27FC236}">
                <a16:creationId xmlns:a16="http://schemas.microsoft.com/office/drawing/2014/main" id="{85C3F53E-ED0C-4059-995B-619B1938205B}"/>
              </a:ext>
            </a:extLst>
          </p:cNvPr>
          <p:cNvSpPr txBox="1"/>
          <p:nvPr/>
        </p:nvSpPr>
        <p:spPr>
          <a:xfrm>
            <a:off x="5022458" y="3594002"/>
            <a:ext cx="1145550" cy="369332"/>
          </a:xfrm>
          <a:prstGeom prst="rect">
            <a:avLst/>
          </a:prstGeom>
          <a:noFill/>
        </p:spPr>
        <p:txBody>
          <a:bodyPr wrap="square" rtlCol="0">
            <a:spAutoFit/>
          </a:bodyPr>
          <a:lstStyle/>
          <a:p>
            <a:r>
              <a:rPr lang="en-SG" dirty="0">
                <a:solidFill>
                  <a:schemeClr val="tx1">
                    <a:lumMod val="50000"/>
                    <a:lumOff val="50000"/>
                  </a:schemeClr>
                </a:solidFill>
              </a:rPr>
              <a:t>Observer</a:t>
            </a:r>
          </a:p>
        </p:txBody>
      </p:sp>
      <p:sp>
        <p:nvSpPr>
          <p:cNvPr id="87" name="TextBox 86">
            <a:extLst>
              <a:ext uri="{FF2B5EF4-FFF2-40B4-BE49-F238E27FC236}">
                <a16:creationId xmlns:a16="http://schemas.microsoft.com/office/drawing/2014/main" id="{E56601B9-3F45-4FFF-80D9-EDF08B23A7D9}"/>
              </a:ext>
            </a:extLst>
          </p:cNvPr>
          <p:cNvSpPr txBox="1"/>
          <p:nvPr/>
        </p:nvSpPr>
        <p:spPr>
          <a:xfrm>
            <a:off x="10855106" y="3595075"/>
            <a:ext cx="1145550" cy="369332"/>
          </a:xfrm>
          <a:prstGeom prst="rect">
            <a:avLst/>
          </a:prstGeom>
          <a:noFill/>
        </p:spPr>
        <p:txBody>
          <a:bodyPr wrap="square" rtlCol="0">
            <a:spAutoFit/>
          </a:bodyPr>
          <a:lstStyle/>
          <a:p>
            <a:r>
              <a:rPr lang="en-SG" dirty="0">
                <a:solidFill>
                  <a:schemeClr val="tx1">
                    <a:lumMod val="50000"/>
                    <a:lumOff val="50000"/>
                  </a:schemeClr>
                </a:solidFill>
              </a:rPr>
              <a:t>Observer</a:t>
            </a:r>
          </a:p>
        </p:txBody>
      </p:sp>
      <p:sp>
        <p:nvSpPr>
          <p:cNvPr id="88" name="TextBox 87">
            <a:extLst>
              <a:ext uri="{FF2B5EF4-FFF2-40B4-BE49-F238E27FC236}">
                <a16:creationId xmlns:a16="http://schemas.microsoft.com/office/drawing/2014/main" id="{93E2EBE8-8E9D-4D2C-A153-C24BF03AE449}"/>
              </a:ext>
            </a:extLst>
          </p:cNvPr>
          <p:cNvSpPr txBox="1"/>
          <p:nvPr/>
        </p:nvSpPr>
        <p:spPr>
          <a:xfrm>
            <a:off x="2983430" y="3619472"/>
            <a:ext cx="1009248" cy="369332"/>
          </a:xfrm>
          <a:prstGeom prst="rect">
            <a:avLst/>
          </a:prstGeom>
          <a:noFill/>
          <a:ln>
            <a:noFill/>
          </a:ln>
        </p:spPr>
        <p:txBody>
          <a:bodyPr wrap="square" rtlCol="0">
            <a:spAutoFit/>
          </a:bodyPr>
          <a:lstStyle/>
          <a:p>
            <a:r>
              <a:rPr lang="en-SG" dirty="0">
                <a:solidFill>
                  <a:schemeClr val="tx1">
                    <a:lumMod val="50000"/>
                    <a:lumOff val="50000"/>
                  </a:schemeClr>
                </a:solidFill>
              </a:rPr>
              <a:t>Source</a:t>
            </a:r>
          </a:p>
        </p:txBody>
      </p:sp>
      <p:sp>
        <p:nvSpPr>
          <p:cNvPr id="89" name="TextBox 88">
            <a:extLst>
              <a:ext uri="{FF2B5EF4-FFF2-40B4-BE49-F238E27FC236}">
                <a16:creationId xmlns:a16="http://schemas.microsoft.com/office/drawing/2014/main" id="{5B41CEF8-22FB-4341-87A6-538AA12917E2}"/>
              </a:ext>
            </a:extLst>
          </p:cNvPr>
          <p:cNvSpPr txBox="1"/>
          <p:nvPr/>
        </p:nvSpPr>
        <p:spPr>
          <a:xfrm>
            <a:off x="8409788" y="3594002"/>
            <a:ext cx="1009248" cy="369332"/>
          </a:xfrm>
          <a:prstGeom prst="rect">
            <a:avLst/>
          </a:prstGeom>
          <a:noFill/>
          <a:ln>
            <a:noFill/>
          </a:ln>
        </p:spPr>
        <p:txBody>
          <a:bodyPr wrap="square" rtlCol="0">
            <a:spAutoFit/>
          </a:bodyPr>
          <a:lstStyle/>
          <a:p>
            <a:r>
              <a:rPr lang="en-SG" dirty="0">
                <a:solidFill>
                  <a:schemeClr val="tx1">
                    <a:lumMod val="50000"/>
                    <a:lumOff val="50000"/>
                  </a:schemeClr>
                </a:solidFill>
              </a:rPr>
              <a:t>Source</a:t>
            </a:r>
          </a:p>
        </p:txBody>
      </p:sp>
      <p:cxnSp>
        <p:nvCxnSpPr>
          <p:cNvPr id="90" name="Straight Arrow Connector 89">
            <a:extLst>
              <a:ext uri="{FF2B5EF4-FFF2-40B4-BE49-F238E27FC236}">
                <a16:creationId xmlns:a16="http://schemas.microsoft.com/office/drawing/2014/main" id="{0E58E47C-A2E4-46A1-8E6C-17BBC52B9DC3}"/>
              </a:ext>
            </a:extLst>
          </p:cNvPr>
          <p:cNvCxnSpPr>
            <a:stCxn id="62" idx="2"/>
            <a:endCxn id="66" idx="2"/>
          </p:cNvCxnSpPr>
          <p:nvPr/>
        </p:nvCxnSpPr>
        <p:spPr>
          <a:xfrm flipH="1">
            <a:off x="2264562" y="3595075"/>
            <a:ext cx="555243" cy="0"/>
          </a:xfrm>
          <a:prstGeom prst="straightConnector1">
            <a:avLst/>
          </a:prstGeom>
          <a:ln w="25400">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6A7DDB0-7A52-4B5F-9ED7-53F3DDFB8369}"/>
                  </a:ext>
                </a:extLst>
              </p:cNvPr>
              <p:cNvSpPr txBox="1"/>
              <p:nvPr/>
            </p:nvSpPr>
            <p:spPr>
              <a:xfrm>
                <a:off x="8824271" y="3108039"/>
                <a:ext cx="259174"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b="0" i="1" smtClean="0">
                              <a:solidFill>
                                <a:schemeClr val="tx1">
                                  <a:lumMod val="50000"/>
                                  <a:lumOff val="50000"/>
                                </a:schemeClr>
                              </a:solidFill>
                              <a:latin typeface="Cambria Math" panose="02040503050406030204" pitchFamily="18" charset="0"/>
                            </a:rPr>
                          </m:ctrlPr>
                        </m:sSubPr>
                        <m:e>
                          <m:r>
                            <a:rPr lang="en-SG" b="0" i="1" smtClean="0">
                              <a:solidFill>
                                <a:schemeClr val="tx1">
                                  <a:lumMod val="50000"/>
                                  <a:lumOff val="50000"/>
                                </a:schemeClr>
                              </a:solidFill>
                              <a:latin typeface="Cambria Math" panose="02040503050406030204" pitchFamily="18" charset="0"/>
                            </a:rPr>
                            <m:t>𝑣</m:t>
                          </m:r>
                        </m:e>
                        <m:sub>
                          <m:r>
                            <a:rPr lang="en-SG" b="0" i="1" smtClean="0">
                              <a:solidFill>
                                <a:schemeClr val="tx1">
                                  <a:lumMod val="50000"/>
                                  <a:lumOff val="50000"/>
                                </a:schemeClr>
                              </a:solidFill>
                              <a:latin typeface="Cambria Math" panose="02040503050406030204" pitchFamily="18" charset="0"/>
                            </a:rPr>
                            <m:t>𝑠</m:t>
                          </m:r>
                        </m:sub>
                      </m:sSub>
                    </m:oMath>
                  </m:oMathPara>
                </a14:m>
                <a:endParaRPr lang="en-SG" dirty="0">
                  <a:solidFill>
                    <a:schemeClr val="tx1">
                      <a:lumMod val="50000"/>
                      <a:lumOff val="50000"/>
                    </a:schemeClr>
                  </a:solidFill>
                </a:endParaRPr>
              </a:p>
            </p:txBody>
          </p:sp>
        </mc:Choice>
        <mc:Fallback xmlns="">
          <p:sp>
            <p:nvSpPr>
              <p:cNvPr id="92" name="TextBox 91">
                <a:extLst>
                  <a:ext uri="{FF2B5EF4-FFF2-40B4-BE49-F238E27FC236}">
                    <a16:creationId xmlns:a16="http://schemas.microsoft.com/office/drawing/2014/main" id="{46A7DDB0-7A52-4B5F-9ED7-53F3DDFB8369}"/>
                  </a:ext>
                </a:extLst>
              </p:cNvPr>
              <p:cNvSpPr txBox="1">
                <a:spLocks noRot="1" noChangeAspect="1" noMove="1" noResize="1" noEditPoints="1" noAdjustHandles="1" noChangeArrowheads="1" noChangeShapeType="1" noTextEdit="1"/>
              </p:cNvSpPr>
              <p:nvPr/>
            </p:nvSpPr>
            <p:spPr>
              <a:xfrm>
                <a:off x="8824271" y="3108039"/>
                <a:ext cx="259174" cy="276999"/>
              </a:xfrm>
              <a:prstGeom prst="rect">
                <a:avLst/>
              </a:prstGeom>
              <a:blipFill>
                <a:blip r:embed="rId3"/>
                <a:stretch>
                  <a:fillRect l="-14286" r="-4762" b="-11111"/>
                </a:stretch>
              </a:blipFill>
              <a:ln>
                <a:noFill/>
              </a:ln>
            </p:spPr>
            <p:txBody>
              <a:bodyPr/>
              <a:lstStyle/>
              <a:p>
                <a:r>
                  <a:rPr lang="en-SG">
                    <a:noFill/>
                  </a:rPr>
                  <a:t> </a:t>
                </a:r>
              </a:p>
            </p:txBody>
          </p:sp>
        </mc:Fallback>
      </mc:AlternateContent>
      <p:cxnSp>
        <p:nvCxnSpPr>
          <p:cNvPr id="93" name="Straight Arrow Connector 92">
            <a:extLst>
              <a:ext uri="{FF2B5EF4-FFF2-40B4-BE49-F238E27FC236}">
                <a16:creationId xmlns:a16="http://schemas.microsoft.com/office/drawing/2014/main" id="{905B1BBF-2BDE-405E-8354-221536D521C2}"/>
              </a:ext>
            </a:extLst>
          </p:cNvPr>
          <p:cNvCxnSpPr/>
          <p:nvPr/>
        </p:nvCxnSpPr>
        <p:spPr>
          <a:xfrm flipH="1">
            <a:off x="8722450" y="3428207"/>
            <a:ext cx="417619" cy="0"/>
          </a:xfrm>
          <a:prstGeom prst="straightConnector1">
            <a:avLst/>
          </a:prstGeom>
          <a:ln w="254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302183CA-414E-4CC2-92BC-B4796AA4E61A}"/>
              </a:ext>
            </a:extLst>
          </p:cNvPr>
          <p:cNvSpPr>
            <a:spLocks noChangeAspect="1"/>
          </p:cNvSpPr>
          <p:nvPr/>
        </p:nvSpPr>
        <p:spPr>
          <a:xfrm>
            <a:off x="8951116" y="3531735"/>
            <a:ext cx="108000" cy="108000"/>
          </a:xfrm>
          <a:prstGeom prst="ellipse">
            <a:avLst/>
          </a:prstGeom>
          <a:noFill/>
          <a:ln w="127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
        <p:nvSpPr>
          <p:cNvPr id="99" name="Oval 98">
            <a:extLst>
              <a:ext uri="{FF2B5EF4-FFF2-40B4-BE49-F238E27FC236}">
                <a16:creationId xmlns:a16="http://schemas.microsoft.com/office/drawing/2014/main" id="{E5B88876-D24E-48E1-99A5-7B063CCE72DB}"/>
              </a:ext>
            </a:extLst>
          </p:cNvPr>
          <p:cNvSpPr>
            <a:spLocks noChangeAspect="1"/>
          </p:cNvSpPr>
          <p:nvPr/>
        </p:nvSpPr>
        <p:spPr>
          <a:xfrm>
            <a:off x="9167308" y="3536782"/>
            <a:ext cx="108000" cy="108000"/>
          </a:xfrm>
          <a:prstGeom prst="ellipse">
            <a:avLst/>
          </a:prstGeom>
          <a:noFill/>
          <a:ln w="12700">
            <a:solidFill>
              <a:srgbClr val="FF7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cxnSp>
        <p:nvCxnSpPr>
          <p:cNvPr id="100" name="Straight Connector 99">
            <a:extLst>
              <a:ext uri="{FF2B5EF4-FFF2-40B4-BE49-F238E27FC236}">
                <a16:creationId xmlns:a16="http://schemas.microsoft.com/office/drawing/2014/main" id="{DEC1429C-E2CD-4B1D-84B9-ED5E546E0D38}"/>
              </a:ext>
            </a:extLst>
          </p:cNvPr>
          <p:cNvCxnSpPr>
            <a:cxnSpLocks/>
          </p:cNvCxnSpPr>
          <p:nvPr/>
        </p:nvCxnSpPr>
        <p:spPr>
          <a:xfrm>
            <a:off x="7386507" y="3588275"/>
            <a:ext cx="3672408"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E9149C-B447-441F-BF69-6CB569B82577}"/>
                  </a:ext>
                </a:extLst>
              </p:cNvPr>
              <p:cNvSpPr txBox="1"/>
              <p:nvPr/>
            </p:nvSpPr>
            <p:spPr>
              <a:xfrm>
                <a:off x="1322050" y="5301208"/>
                <a:ext cx="4269894" cy="987899"/>
              </a:xfrm>
              <a:prstGeom prst="rect">
                <a:avLst/>
              </a:prstGeom>
              <a:noFill/>
            </p:spPr>
            <p:txBody>
              <a:bodyPr wrap="square" rtlCol="0">
                <a:spAutoFit/>
              </a:bodyPr>
              <a:lstStyle/>
              <a:p>
                <a:r>
                  <a:rPr lang="en-SG" sz="2300" dirty="0">
                    <a:solidFill>
                      <a:schemeClr val="tx1">
                        <a:lumMod val="65000"/>
                        <a:lumOff val="35000"/>
                      </a:schemeClr>
                    </a:solidFill>
                  </a:rPr>
                  <a:t>Wavefronts reach observer at fixed intervals of </a:t>
                </a:r>
                <a14:m>
                  <m:oMath xmlns:m="http://schemas.openxmlformats.org/officeDocument/2006/math">
                    <m:r>
                      <a:rPr lang="en-SG" sz="2300" i="1">
                        <a:solidFill>
                          <a:schemeClr val="tx1">
                            <a:lumMod val="65000"/>
                            <a:lumOff val="35000"/>
                          </a:schemeClr>
                        </a:solidFill>
                        <a:latin typeface="Cambria Math" panose="02040503050406030204" pitchFamily="18" charset="0"/>
                      </a:rPr>
                      <m:t>𝑇</m:t>
                    </m:r>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1</m:t>
                        </m:r>
                      </m:num>
                      <m:den>
                        <m:r>
                          <a:rPr lang="en-SG" sz="2300" b="0" i="1" smtClean="0">
                            <a:solidFill>
                              <a:schemeClr val="tx1">
                                <a:lumMod val="65000"/>
                                <a:lumOff val="35000"/>
                              </a:schemeClr>
                            </a:solidFill>
                            <a:latin typeface="Cambria Math" panose="02040503050406030204" pitchFamily="18" charset="0"/>
                          </a:rPr>
                          <m:t>𝑓</m:t>
                        </m:r>
                      </m:den>
                    </m:f>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𝑐</m:t>
                        </m:r>
                      </m:num>
                      <m:den>
                        <m:r>
                          <a:rPr lang="en-SG" sz="2300" b="0" i="1" smtClean="0">
                            <a:solidFill>
                              <a:schemeClr val="tx1">
                                <a:lumMod val="65000"/>
                                <a:lumOff val="35000"/>
                              </a:schemeClr>
                            </a:solidFill>
                            <a:latin typeface="Cambria Math" panose="02040503050406030204" pitchFamily="18" charset="0"/>
                          </a:rPr>
                          <m:t>𝜆</m:t>
                        </m:r>
                      </m:den>
                    </m:f>
                  </m:oMath>
                </a14:m>
                <a:endParaRPr lang="en-SG" sz="2300" dirty="0">
                  <a:solidFill>
                    <a:schemeClr val="tx1">
                      <a:lumMod val="65000"/>
                      <a:lumOff val="35000"/>
                    </a:schemeClr>
                  </a:solidFill>
                </a:endParaRPr>
              </a:p>
            </p:txBody>
          </p:sp>
        </mc:Choice>
        <mc:Fallback xmlns="">
          <p:sp>
            <p:nvSpPr>
              <p:cNvPr id="6" name="TextBox 5">
                <a:extLst>
                  <a:ext uri="{FF2B5EF4-FFF2-40B4-BE49-F238E27FC236}">
                    <a16:creationId xmlns:a16="http://schemas.microsoft.com/office/drawing/2014/main" id="{55E9149C-B447-441F-BF69-6CB569B82577}"/>
                  </a:ext>
                </a:extLst>
              </p:cNvPr>
              <p:cNvSpPr txBox="1">
                <a:spLocks noRot="1" noChangeAspect="1" noMove="1" noResize="1" noEditPoints="1" noAdjustHandles="1" noChangeArrowheads="1" noChangeShapeType="1" noTextEdit="1"/>
              </p:cNvSpPr>
              <p:nvPr/>
            </p:nvSpPr>
            <p:spPr>
              <a:xfrm>
                <a:off x="1322050" y="5301208"/>
                <a:ext cx="4269894" cy="987899"/>
              </a:xfrm>
              <a:prstGeom prst="rect">
                <a:avLst/>
              </a:prstGeom>
              <a:blipFill>
                <a:blip r:embed="rId4"/>
                <a:stretch>
                  <a:fillRect l="-2143" t="-4938" b="-185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4395D1F2-E22E-4734-B1A3-799A01573746}"/>
                  </a:ext>
                </a:extLst>
              </p:cNvPr>
              <p:cNvSpPr txBox="1"/>
              <p:nvPr/>
            </p:nvSpPr>
            <p:spPr>
              <a:xfrm>
                <a:off x="6384032" y="5301208"/>
                <a:ext cx="5544616" cy="987899"/>
              </a:xfrm>
              <a:prstGeom prst="rect">
                <a:avLst/>
              </a:prstGeom>
              <a:noFill/>
            </p:spPr>
            <p:txBody>
              <a:bodyPr wrap="square" rtlCol="0">
                <a:spAutoFit/>
              </a:bodyPr>
              <a:lstStyle/>
              <a:p>
                <a:pPr algn="ctr"/>
                <a:r>
                  <a:rPr lang="en-SG" sz="2300" dirty="0">
                    <a:solidFill>
                      <a:schemeClr val="tx1">
                        <a:lumMod val="65000"/>
                        <a:lumOff val="35000"/>
                      </a:schemeClr>
                    </a:solidFill>
                  </a:rPr>
                  <a:t>Wavefronts reach observer a slower rate. </a:t>
                </a:r>
                <a14:m>
                  <m:oMath xmlns:m="http://schemas.openxmlformats.org/officeDocument/2006/math">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1</m:t>
                        </m:r>
                      </m:num>
                      <m:den>
                        <m:sSup>
                          <m:sSupPr>
                            <m:ctrlPr>
                              <a:rPr lang="en-SG" sz="2300" b="0" i="1" smtClean="0">
                                <a:solidFill>
                                  <a:schemeClr val="tx1">
                                    <a:lumMod val="65000"/>
                                    <a:lumOff val="35000"/>
                                  </a:schemeClr>
                                </a:solidFill>
                                <a:latin typeface="Cambria Math" panose="02040503050406030204" pitchFamily="18" charset="0"/>
                              </a:rPr>
                            </m:ctrlPr>
                          </m:sSupPr>
                          <m:e>
                            <m:r>
                              <a:rPr lang="en-SG" sz="2300" b="0" i="1" smtClean="0">
                                <a:solidFill>
                                  <a:schemeClr val="tx1">
                                    <a:lumMod val="65000"/>
                                    <a:lumOff val="35000"/>
                                  </a:schemeClr>
                                </a:solidFill>
                                <a:latin typeface="Cambria Math" panose="02040503050406030204" pitchFamily="18" charset="0"/>
                              </a:rPr>
                              <m:t>𝑓</m:t>
                            </m:r>
                          </m:e>
                          <m:sup>
                            <m:r>
                              <a:rPr lang="en-SG" sz="2300" b="0" i="1" smtClean="0">
                                <a:solidFill>
                                  <a:schemeClr val="tx1">
                                    <a:lumMod val="65000"/>
                                    <a:lumOff val="35000"/>
                                  </a:schemeClr>
                                </a:solidFill>
                                <a:latin typeface="Cambria Math" panose="02040503050406030204" pitchFamily="18" charset="0"/>
                              </a:rPr>
                              <m:t>′</m:t>
                            </m:r>
                          </m:sup>
                        </m:sSup>
                      </m:den>
                    </m:f>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𝑐</m:t>
                        </m:r>
                      </m:num>
                      <m:den>
                        <m:sSup>
                          <m:sSupPr>
                            <m:ctrlPr>
                              <a:rPr lang="en-SG" sz="2300" b="0" i="1" smtClean="0">
                                <a:solidFill>
                                  <a:schemeClr val="tx1">
                                    <a:lumMod val="65000"/>
                                    <a:lumOff val="35000"/>
                                  </a:schemeClr>
                                </a:solidFill>
                                <a:latin typeface="Cambria Math" panose="02040503050406030204" pitchFamily="18" charset="0"/>
                              </a:rPr>
                            </m:ctrlPr>
                          </m:sSupPr>
                          <m:e>
                            <m:r>
                              <a:rPr lang="en-SG" sz="2300" b="0" i="1" smtClean="0">
                                <a:solidFill>
                                  <a:schemeClr val="tx1">
                                    <a:lumMod val="65000"/>
                                    <a:lumOff val="35000"/>
                                  </a:schemeClr>
                                </a:solidFill>
                                <a:latin typeface="Cambria Math" panose="02040503050406030204" pitchFamily="18" charset="0"/>
                              </a:rPr>
                              <m:t>𝜆</m:t>
                            </m:r>
                          </m:e>
                          <m:sup>
                            <m:r>
                              <a:rPr lang="en-SG" sz="2300" b="0" i="1" smtClean="0">
                                <a:solidFill>
                                  <a:schemeClr val="tx1">
                                    <a:lumMod val="65000"/>
                                    <a:lumOff val="35000"/>
                                  </a:schemeClr>
                                </a:solidFill>
                                <a:latin typeface="Cambria Math" panose="02040503050406030204" pitchFamily="18" charset="0"/>
                              </a:rPr>
                              <m:t>′</m:t>
                            </m:r>
                          </m:sup>
                        </m:sSup>
                      </m:den>
                    </m:f>
                  </m:oMath>
                </a14:m>
                <a:r>
                  <a:rPr lang="en-SG" sz="2300" dirty="0">
                    <a:solidFill>
                      <a:schemeClr val="tx1">
                        <a:lumMod val="65000"/>
                        <a:lumOff val="35000"/>
                      </a:schemeClr>
                    </a:solidFill>
                  </a:rPr>
                  <a:t> where </a:t>
                </a:r>
                <a14:m>
                  <m:oMath xmlns:m="http://schemas.openxmlformats.org/officeDocument/2006/math">
                    <m:sSup>
                      <m:sSupPr>
                        <m:ctrlPr>
                          <a:rPr lang="en-SG" sz="2300" b="0" i="1" smtClean="0">
                            <a:solidFill>
                              <a:schemeClr val="accent1"/>
                            </a:solidFill>
                            <a:latin typeface="Cambria Math" panose="02040503050406030204" pitchFamily="18" charset="0"/>
                          </a:rPr>
                        </m:ctrlPr>
                      </m:sSupPr>
                      <m:e>
                        <m:r>
                          <a:rPr lang="en-SG" sz="2300" b="0" i="1" smtClean="0">
                            <a:solidFill>
                              <a:schemeClr val="accent1"/>
                            </a:solidFill>
                            <a:latin typeface="Cambria Math" panose="02040503050406030204" pitchFamily="18" charset="0"/>
                          </a:rPr>
                          <m:t>𝑓</m:t>
                        </m:r>
                      </m:e>
                      <m:sup>
                        <m:r>
                          <a:rPr lang="en-SG" sz="2300" b="0" i="1" smtClean="0">
                            <a:solidFill>
                              <a:schemeClr val="accent1"/>
                            </a:solidFill>
                            <a:latin typeface="Cambria Math" panose="02040503050406030204" pitchFamily="18" charset="0"/>
                          </a:rPr>
                          <m:t>′</m:t>
                        </m:r>
                      </m:sup>
                    </m:sSup>
                    <m:r>
                      <a:rPr lang="en-SG" sz="2300" b="0" i="1" smtClean="0">
                        <a:solidFill>
                          <a:schemeClr val="accent1"/>
                        </a:solidFill>
                        <a:latin typeface="Cambria Math" panose="02040503050406030204" pitchFamily="18" charset="0"/>
                      </a:rPr>
                      <m:t>&lt;</m:t>
                    </m:r>
                    <m:r>
                      <a:rPr lang="en-SG" sz="2300" b="0" i="1" smtClean="0">
                        <a:solidFill>
                          <a:schemeClr val="accent1"/>
                        </a:solidFill>
                        <a:latin typeface="Cambria Math" panose="02040503050406030204" pitchFamily="18" charset="0"/>
                      </a:rPr>
                      <m:t>𝑓</m:t>
                    </m:r>
                    <m:r>
                      <a:rPr lang="en-SG" sz="2300" b="0" i="1" smtClean="0">
                        <a:solidFill>
                          <a:schemeClr val="accent1"/>
                        </a:solidFill>
                        <a:latin typeface="Cambria Math" panose="02040503050406030204" pitchFamily="18" charset="0"/>
                      </a:rPr>
                      <m:t>, </m:t>
                    </m:r>
                    <m:sSup>
                      <m:sSupPr>
                        <m:ctrlPr>
                          <a:rPr lang="en-SG" sz="2300" b="0" i="1" smtClean="0">
                            <a:solidFill>
                              <a:schemeClr val="accent1"/>
                            </a:solidFill>
                            <a:latin typeface="Cambria Math" panose="02040503050406030204" pitchFamily="18" charset="0"/>
                          </a:rPr>
                        </m:ctrlPr>
                      </m:sSupPr>
                      <m:e>
                        <m:r>
                          <a:rPr lang="en-SG" sz="2300" b="0" i="1" smtClean="0">
                            <a:solidFill>
                              <a:schemeClr val="accent1"/>
                            </a:solidFill>
                            <a:latin typeface="Cambria Math" panose="02040503050406030204" pitchFamily="18" charset="0"/>
                          </a:rPr>
                          <m:t>𝜆</m:t>
                        </m:r>
                      </m:e>
                      <m:sup>
                        <m:r>
                          <a:rPr lang="en-SG" sz="2300" b="0" i="1" smtClean="0">
                            <a:solidFill>
                              <a:schemeClr val="accent1"/>
                            </a:solidFill>
                            <a:latin typeface="Cambria Math" panose="02040503050406030204" pitchFamily="18" charset="0"/>
                          </a:rPr>
                          <m:t>′</m:t>
                        </m:r>
                      </m:sup>
                    </m:sSup>
                    <m:r>
                      <a:rPr lang="en-SG" sz="2300" b="0" i="1" smtClean="0">
                        <a:solidFill>
                          <a:schemeClr val="accent1"/>
                        </a:solidFill>
                        <a:latin typeface="Cambria Math" panose="02040503050406030204" pitchFamily="18" charset="0"/>
                      </a:rPr>
                      <m:t>&gt;</m:t>
                    </m:r>
                    <m:r>
                      <a:rPr lang="en-SG" sz="2300" b="0" i="1" smtClean="0">
                        <a:solidFill>
                          <a:schemeClr val="accent1"/>
                        </a:solidFill>
                        <a:latin typeface="Cambria Math" panose="02040503050406030204" pitchFamily="18" charset="0"/>
                      </a:rPr>
                      <m:t>𝜆</m:t>
                    </m:r>
                  </m:oMath>
                </a14:m>
                <a:endParaRPr lang="en-SG" sz="2300" dirty="0">
                  <a:solidFill>
                    <a:schemeClr val="tx1">
                      <a:lumMod val="50000"/>
                      <a:lumOff val="50000"/>
                    </a:schemeClr>
                  </a:solidFill>
                </a:endParaRPr>
              </a:p>
            </p:txBody>
          </p:sp>
        </mc:Choice>
        <mc:Fallback xmlns="">
          <p:sp>
            <p:nvSpPr>
              <p:cNvPr id="101" name="TextBox 100">
                <a:extLst>
                  <a:ext uri="{FF2B5EF4-FFF2-40B4-BE49-F238E27FC236}">
                    <a16:creationId xmlns:a16="http://schemas.microsoft.com/office/drawing/2014/main" id="{4395D1F2-E22E-4734-B1A3-799A01573746}"/>
                  </a:ext>
                </a:extLst>
              </p:cNvPr>
              <p:cNvSpPr txBox="1">
                <a:spLocks noRot="1" noChangeAspect="1" noMove="1" noResize="1" noEditPoints="1" noAdjustHandles="1" noChangeArrowheads="1" noChangeShapeType="1" noTextEdit="1"/>
              </p:cNvSpPr>
              <p:nvPr/>
            </p:nvSpPr>
            <p:spPr>
              <a:xfrm>
                <a:off x="6384032" y="5301208"/>
                <a:ext cx="5544616" cy="987899"/>
              </a:xfrm>
              <a:prstGeom prst="rect">
                <a:avLst/>
              </a:prstGeom>
              <a:blipFill>
                <a:blip r:embed="rId5"/>
                <a:stretch>
                  <a:fillRect t="-4938" b="-1852"/>
                </a:stretch>
              </a:blipFill>
            </p:spPr>
            <p:txBody>
              <a:bodyPr/>
              <a:lstStyle/>
              <a:p>
                <a:r>
                  <a:rPr lang="en-SG">
                    <a:noFill/>
                  </a:rPr>
                  <a:t> </a:t>
                </a:r>
              </a:p>
            </p:txBody>
          </p:sp>
        </mc:Fallback>
      </mc:AlternateContent>
      <p:sp>
        <p:nvSpPr>
          <p:cNvPr id="102" name="TextBox 101">
            <a:extLst>
              <a:ext uri="{FF2B5EF4-FFF2-40B4-BE49-F238E27FC236}">
                <a16:creationId xmlns:a16="http://schemas.microsoft.com/office/drawing/2014/main" id="{783363BC-FCE1-4E8C-AD28-BB998F9F40D1}"/>
              </a:ext>
            </a:extLst>
          </p:cNvPr>
          <p:cNvSpPr txBox="1"/>
          <p:nvPr/>
        </p:nvSpPr>
        <p:spPr>
          <a:xfrm>
            <a:off x="2102483" y="1493533"/>
            <a:ext cx="3068200" cy="446276"/>
          </a:xfrm>
          <a:prstGeom prst="rect">
            <a:avLst/>
          </a:prstGeom>
          <a:noFill/>
        </p:spPr>
        <p:txBody>
          <a:bodyPr wrap="square" rtlCol="0">
            <a:spAutoFit/>
          </a:bodyPr>
          <a:lstStyle/>
          <a:p>
            <a:r>
              <a:rPr lang="en-SG" sz="2300" dirty="0">
                <a:solidFill>
                  <a:schemeClr val="tx1">
                    <a:lumMod val="65000"/>
                    <a:lumOff val="35000"/>
                  </a:schemeClr>
                </a:solidFill>
              </a:rPr>
              <a:t>Stationary source</a:t>
            </a:r>
          </a:p>
        </p:txBody>
      </p:sp>
      <p:sp>
        <p:nvSpPr>
          <p:cNvPr id="103" name="TextBox 102">
            <a:extLst>
              <a:ext uri="{FF2B5EF4-FFF2-40B4-BE49-F238E27FC236}">
                <a16:creationId xmlns:a16="http://schemas.microsoft.com/office/drawing/2014/main" id="{B98C3693-6317-4C4C-809A-E30A84C02377}"/>
              </a:ext>
            </a:extLst>
          </p:cNvPr>
          <p:cNvSpPr txBox="1"/>
          <p:nvPr/>
        </p:nvSpPr>
        <p:spPr>
          <a:xfrm>
            <a:off x="6528048" y="1484784"/>
            <a:ext cx="5015880" cy="446276"/>
          </a:xfrm>
          <a:prstGeom prst="rect">
            <a:avLst/>
          </a:prstGeom>
          <a:noFill/>
        </p:spPr>
        <p:txBody>
          <a:bodyPr wrap="square" rtlCol="0">
            <a:spAutoFit/>
          </a:bodyPr>
          <a:lstStyle/>
          <a:p>
            <a:r>
              <a:rPr lang="en-SG" sz="2300" dirty="0">
                <a:solidFill>
                  <a:schemeClr val="tx1">
                    <a:lumMod val="65000"/>
                    <a:lumOff val="35000"/>
                  </a:schemeClr>
                </a:solidFill>
              </a:rPr>
              <a:t>Source</a:t>
            </a:r>
            <a:r>
              <a:rPr lang="en-SG" sz="2300" dirty="0">
                <a:solidFill>
                  <a:schemeClr val="tx1">
                    <a:lumMod val="50000"/>
                    <a:lumOff val="50000"/>
                  </a:schemeClr>
                </a:solidFill>
              </a:rPr>
              <a:t> </a:t>
            </a:r>
            <a:r>
              <a:rPr lang="en-SG" sz="2300" dirty="0">
                <a:solidFill>
                  <a:schemeClr val="accent1"/>
                </a:solidFill>
              </a:rPr>
              <a:t>moving away </a:t>
            </a:r>
            <a:r>
              <a:rPr lang="en-SG" sz="2300" dirty="0">
                <a:solidFill>
                  <a:schemeClr val="tx1">
                    <a:lumMod val="65000"/>
                    <a:lumOff val="35000"/>
                  </a:schemeClr>
                </a:solidFill>
              </a:rPr>
              <a:t>from observer</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BA54C05-3948-4581-977E-047AB22ACD5B}"/>
                  </a:ext>
                </a:extLst>
              </p:cNvPr>
              <p:cNvSpPr txBox="1"/>
              <p:nvPr/>
            </p:nvSpPr>
            <p:spPr>
              <a:xfrm>
                <a:off x="2462516" y="3212976"/>
                <a:ext cx="177100"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solidFill>
                            <a:schemeClr val="tx1">
                              <a:lumMod val="50000"/>
                              <a:lumOff val="50000"/>
                            </a:schemeClr>
                          </a:solidFill>
                          <a:latin typeface="Cambria Math" panose="02040503050406030204" pitchFamily="18" charset="0"/>
                        </a:rPr>
                        <m:t>𝜆</m:t>
                      </m:r>
                    </m:oMath>
                  </m:oMathPara>
                </a14:m>
                <a:endParaRPr lang="en-SG" dirty="0">
                  <a:solidFill>
                    <a:schemeClr val="tx1">
                      <a:lumMod val="50000"/>
                      <a:lumOff val="50000"/>
                    </a:schemeClr>
                  </a:solidFill>
                </a:endParaRPr>
              </a:p>
            </p:txBody>
          </p:sp>
        </mc:Choice>
        <mc:Fallback xmlns="">
          <p:sp>
            <p:nvSpPr>
              <p:cNvPr id="45" name="TextBox 44">
                <a:extLst>
                  <a:ext uri="{FF2B5EF4-FFF2-40B4-BE49-F238E27FC236}">
                    <a16:creationId xmlns:a16="http://schemas.microsoft.com/office/drawing/2014/main" id="{ABA54C05-3948-4581-977E-047AB22ACD5B}"/>
                  </a:ext>
                </a:extLst>
              </p:cNvPr>
              <p:cNvSpPr txBox="1">
                <a:spLocks noRot="1" noChangeAspect="1" noMove="1" noResize="1" noEditPoints="1" noAdjustHandles="1" noChangeArrowheads="1" noChangeShapeType="1" noTextEdit="1"/>
              </p:cNvSpPr>
              <p:nvPr/>
            </p:nvSpPr>
            <p:spPr>
              <a:xfrm>
                <a:off x="2462516" y="3212976"/>
                <a:ext cx="177100" cy="276999"/>
              </a:xfrm>
              <a:prstGeom prst="rect">
                <a:avLst/>
              </a:prstGeom>
              <a:blipFill>
                <a:blip r:embed="rId6"/>
                <a:stretch>
                  <a:fillRect l="-34483" r="-31034" b="-6522"/>
                </a:stretch>
              </a:blipFill>
              <a:ln>
                <a:noFill/>
              </a:ln>
            </p:spPr>
            <p:txBody>
              <a:bodyPr/>
              <a:lstStyle/>
              <a:p>
                <a:r>
                  <a:rPr lang="en-SG">
                    <a:noFill/>
                  </a:rPr>
                  <a:t> </a:t>
                </a:r>
              </a:p>
            </p:txBody>
          </p:sp>
        </mc:Fallback>
      </mc:AlternateContent>
      <p:sp>
        <p:nvSpPr>
          <p:cNvPr id="49" name="Oval 48">
            <a:extLst>
              <a:ext uri="{FF2B5EF4-FFF2-40B4-BE49-F238E27FC236}">
                <a16:creationId xmlns:a16="http://schemas.microsoft.com/office/drawing/2014/main" id="{56EF41CD-AFFE-4094-B6C4-8B65C18253BB}"/>
              </a:ext>
            </a:extLst>
          </p:cNvPr>
          <p:cNvSpPr>
            <a:spLocks noChangeAspect="1"/>
          </p:cNvSpPr>
          <p:nvPr/>
        </p:nvSpPr>
        <p:spPr>
          <a:xfrm>
            <a:off x="8750503" y="3531678"/>
            <a:ext cx="108000" cy="108000"/>
          </a:xfrm>
          <a:prstGeom prst="ellipse">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lumMod val="50000"/>
                  <a:lumOff val="50000"/>
                </a:schemeClr>
              </a:solidFill>
            </a:endParaRPr>
          </a:p>
        </p:txBody>
      </p:sp>
    </p:spTree>
    <p:extLst>
      <p:ext uri="{BB962C8B-B14F-4D97-AF65-F5344CB8AC3E}">
        <p14:creationId xmlns:p14="http://schemas.microsoft.com/office/powerpoint/2010/main" val="1230962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68321-4118-48C0-B2B5-3F4D46118198}"/>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26</a:t>
            </a:fld>
            <a:endParaRPr lang="en-SG" dirty="0">
              <a:solidFill>
                <a:schemeClr val="tx1">
                  <a:lumMod val="50000"/>
                  <a:lumOff val="50000"/>
                </a:schemeClr>
              </a:solidFill>
            </a:endParaRPr>
          </a:p>
        </p:txBody>
      </p:sp>
      <p:pic>
        <p:nvPicPr>
          <p:cNvPr id="5" name="Main graphic">
            <a:extLst>
              <a:ext uri="{FF2B5EF4-FFF2-40B4-BE49-F238E27FC236}">
                <a16:creationId xmlns:a16="http://schemas.microsoft.com/office/drawing/2014/main" id="{11E83F13-E9CA-42DF-B99E-4F9BCFDB12B5}"/>
              </a:ext>
            </a:extLst>
          </p:cNvPr>
          <p:cNvPicPr>
            <a:picLocks noChangeAspect="1"/>
          </p:cNvPicPr>
          <p:nvPr/>
        </p:nvPicPr>
        <p:blipFill rotWithShape="1">
          <a:blip r:embed="rId3"/>
          <a:srcRect l="3698" t="48055" r="2487" b="723"/>
          <a:stretch/>
        </p:blipFill>
        <p:spPr>
          <a:xfrm>
            <a:off x="621838" y="1484784"/>
            <a:ext cx="7274362" cy="4968553"/>
          </a:xfrm>
          <a:prstGeom prst="rect">
            <a:avLst/>
          </a:prstGeom>
          <a:ln>
            <a:noFill/>
          </a:ln>
        </p:spPr>
      </p:pic>
      <p:sp>
        <p:nvSpPr>
          <p:cNvPr id="6" name="TextBox 5">
            <a:extLst>
              <a:ext uri="{FF2B5EF4-FFF2-40B4-BE49-F238E27FC236}">
                <a16:creationId xmlns:a16="http://schemas.microsoft.com/office/drawing/2014/main" id="{7AE38F97-EFC0-484F-B673-8C2BE730FE27}"/>
              </a:ext>
            </a:extLst>
          </p:cNvPr>
          <p:cNvSpPr txBox="1"/>
          <p:nvPr/>
        </p:nvSpPr>
        <p:spPr>
          <a:xfrm>
            <a:off x="7968208" y="4365104"/>
            <a:ext cx="3528391" cy="2036455"/>
          </a:xfrm>
          <a:prstGeom prst="rect">
            <a:avLst/>
          </a:prstGeom>
          <a:noFill/>
        </p:spPr>
        <p:txBody>
          <a:bodyPr wrap="square" rtlCol="0">
            <a:spAutoFit/>
          </a:bodyPr>
          <a:lstStyle/>
          <a:p>
            <a:r>
              <a:rPr lang="en-US" sz="2300" b="1" i="1" strike="noStrike" spc="-1" baseline="-25000" dirty="0">
                <a:solidFill>
                  <a:schemeClr val="tx1">
                    <a:lumMod val="65000"/>
                    <a:lumOff val="35000"/>
                  </a:schemeClr>
                </a:solidFill>
              </a:rPr>
              <a:t>These drawings</a:t>
            </a:r>
            <a:r>
              <a:rPr lang="en-US" sz="2300" b="0" i="1" strike="noStrike" spc="-1" baseline="-25000" dirty="0">
                <a:solidFill>
                  <a:schemeClr val="tx1">
                    <a:lumMod val="65000"/>
                    <a:lumOff val="35000"/>
                  </a:schemeClr>
                </a:solidFill>
              </a:rPr>
              <a:t>, from Doppler’s 1847 paper illustrate his effect at high speeds and anticipate the Mach cone, which was predicted and photographed by Ernst Mach 40 years later. They also show shock-wave focusing for sources with angular velocity. </a:t>
            </a:r>
          </a:p>
          <a:p>
            <a:r>
              <a:rPr lang="en-US" sz="1900" b="0" i="1" strike="noStrike" spc="-1" baseline="-25000" dirty="0">
                <a:solidFill>
                  <a:schemeClr val="tx1">
                    <a:lumMod val="65000"/>
                    <a:lumOff val="35000"/>
                  </a:schemeClr>
                </a:solidFill>
              </a:rPr>
              <a:t>(Harvard University Biodiversity Heritage Library)</a:t>
            </a:r>
            <a:endParaRPr lang="en-US" sz="1900" b="0" strike="noStrike" spc="-1" dirty="0">
              <a:solidFill>
                <a:schemeClr val="tx1">
                  <a:lumMod val="65000"/>
                  <a:lumOff val="35000"/>
                </a:schemeClr>
              </a:solidFill>
            </a:endParaRPr>
          </a:p>
        </p:txBody>
      </p:sp>
      <p:sp>
        <p:nvSpPr>
          <p:cNvPr id="10" name="Title 3">
            <a:extLst>
              <a:ext uri="{FF2B5EF4-FFF2-40B4-BE49-F238E27FC236}">
                <a16:creationId xmlns:a16="http://schemas.microsoft.com/office/drawing/2014/main" id="{D8E73446-7F56-4237-915A-7D5B069F4B6E}"/>
              </a:ext>
            </a:extLst>
          </p:cNvPr>
          <p:cNvSpPr>
            <a:spLocks noGrp="1"/>
          </p:cNvSpPr>
          <p:nvPr>
            <p:ph type="title"/>
          </p:nvPr>
        </p:nvSpPr>
        <p:spPr>
          <a:xfrm>
            <a:off x="609600" y="274638"/>
            <a:ext cx="10972800" cy="1143000"/>
          </a:xfrm>
        </p:spPr>
        <p:txBody>
          <a:bodyPr/>
          <a:lstStyle/>
          <a:p>
            <a:pPr algn="l"/>
            <a:r>
              <a:rPr lang="en-SG" dirty="0">
                <a:solidFill>
                  <a:schemeClr val="tx1">
                    <a:lumMod val="65000"/>
                    <a:lumOff val="35000"/>
                  </a:schemeClr>
                </a:solidFill>
              </a:rPr>
              <a:t>Doppler’s original drawing</a:t>
            </a:r>
          </a:p>
        </p:txBody>
      </p:sp>
    </p:spTree>
    <p:extLst>
      <p:ext uri="{BB962C8B-B14F-4D97-AF65-F5344CB8AC3E}">
        <p14:creationId xmlns:p14="http://schemas.microsoft.com/office/powerpoint/2010/main" val="879314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F98FB9-B897-46ED-9196-96194837D909}"/>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27</a:t>
            </a:fld>
            <a:endParaRPr lang="en-SG">
              <a:solidFill>
                <a:schemeClr val="tx1">
                  <a:lumMod val="50000"/>
                  <a:lumOff val="50000"/>
                </a:schemeClr>
              </a:solidFill>
            </a:endParaRPr>
          </a:p>
        </p:txBody>
      </p:sp>
      <p:sp>
        <p:nvSpPr>
          <p:cNvPr id="54" name="Title 3">
            <a:extLst>
              <a:ext uri="{FF2B5EF4-FFF2-40B4-BE49-F238E27FC236}">
                <a16:creationId xmlns:a16="http://schemas.microsoft.com/office/drawing/2014/main" id="{A30E9E60-1C5F-47B6-9C56-019F7E3564F0}"/>
              </a:ext>
            </a:extLst>
          </p:cNvPr>
          <p:cNvSpPr>
            <a:spLocks noGrp="1"/>
          </p:cNvSpPr>
          <p:nvPr>
            <p:ph type="title"/>
          </p:nvPr>
        </p:nvSpPr>
        <p:spPr>
          <a:xfrm>
            <a:off x="609600" y="274638"/>
            <a:ext cx="10972800" cy="1143000"/>
          </a:xfrm>
        </p:spPr>
        <p:txBody>
          <a:bodyPr/>
          <a:lstStyle/>
          <a:p>
            <a:pPr algn="l"/>
            <a:r>
              <a:rPr lang="en-SG" dirty="0">
                <a:solidFill>
                  <a:schemeClr val="tx1">
                    <a:lumMod val="65000"/>
                    <a:lumOff val="35000"/>
                  </a:schemeClr>
                </a:solidFill>
              </a:rPr>
              <a:t>Doppler </a:t>
            </a:r>
            <a:r>
              <a:rPr lang="en-SG" dirty="0">
                <a:solidFill>
                  <a:schemeClr val="accent6"/>
                </a:solidFill>
              </a:rPr>
              <a:t>shift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E9149C-B447-441F-BF69-6CB569B82577}"/>
                  </a:ext>
                </a:extLst>
              </p:cNvPr>
              <p:cNvSpPr txBox="1"/>
              <p:nvPr/>
            </p:nvSpPr>
            <p:spPr>
              <a:xfrm>
                <a:off x="5810607" y="2042632"/>
                <a:ext cx="3240360" cy="446276"/>
              </a:xfrm>
              <a:prstGeom prst="rect">
                <a:avLst/>
              </a:prstGeom>
              <a:noFill/>
            </p:spPr>
            <p:txBody>
              <a:bodyPr wrap="square" rtlCol="0">
                <a:spAutoFit/>
              </a:bodyPr>
              <a:lstStyle/>
              <a:p>
                <a:r>
                  <a:rPr lang="en-SG" sz="2300" dirty="0">
                    <a:solidFill>
                      <a:schemeClr val="tx1">
                        <a:lumMod val="65000"/>
                        <a:lumOff val="35000"/>
                      </a:schemeClr>
                    </a:solidFill>
                  </a:rPr>
                  <a:t>where </a:t>
                </a:r>
                <a14:m>
                  <m:oMath xmlns:m="http://schemas.openxmlformats.org/officeDocument/2006/math">
                    <m:r>
                      <m:rPr>
                        <m:sty m:val="p"/>
                      </m:rPr>
                      <a:rPr lang="en-SG" sz="2300" b="0" i="0" smtClean="0">
                        <a:solidFill>
                          <a:schemeClr val="tx1">
                            <a:lumMod val="65000"/>
                            <a:lumOff val="35000"/>
                          </a:schemeClr>
                        </a:solidFill>
                        <a:latin typeface="Cambria Math" panose="02040503050406030204" pitchFamily="18" charset="0"/>
                      </a:rPr>
                      <m:t>Δ</m:t>
                    </m:r>
                    <m:r>
                      <a:rPr lang="en-SG" sz="2300" b="0" i="1" smtClean="0">
                        <a:solidFill>
                          <a:schemeClr val="tx1">
                            <a:lumMod val="65000"/>
                            <a:lumOff val="35000"/>
                          </a:schemeClr>
                        </a:solidFill>
                        <a:latin typeface="Cambria Math" panose="02040503050406030204" pitchFamily="18" charset="0"/>
                      </a:rPr>
                      <m:t>𝜆</m:t>
                    </m:r>
                    <m:r>
                      <a:rPr lang="en-SG" sz="2300" b="0" i="1" smtClean="0">
                        <a:solidFill>
                          <a:schemeClr val="tx1">
                            <a:lumMod val="65000"/>
                            <a:lumOff val="35000"/>
                          </a:schemeClr>
                        </a:solidFill>
                        <a:latin typeface="Cambria Math" panose="02040503050406030204" pitchFamily="18" charset="0"/>
                      </a:rPr>
                      <m:t>=</m:t>
                    </m:r>
                    <m:sSup>
                      <m:sSupPr>
                        <m:ctrlPr>
                          <a:rPr lang="en-SG" sz="2300" b="0" i="1" smtClean="0">
                            <a:solidFill>
                              <a:schemeClr val="tx1">
                                <a:lumMod val="65000"/>
                                <a:lumOff val="35000"/>
                              </a:schemeClr>
                            </a:solidFill>
                            <a:latin typeface="Cambria Math" panose="02040503050406030204" pitchFamily="18" charset="0"/>
                          </a:rPr>
                        </m:ctrlPr>
                      </m:sSupPr>
                      <m:e>
                        <m:r>
                          <a:rPr lang="en-SG" sz="2300" b="0" i="1" smtClean="0">
                            <a:solidFill>
                              <a:schemeClr val="tx1">
                                <a:lumMod val="65000"/>
                                <a:lumOff val="35000"/>
                              </a:schemeClr>
                            </a:solidFill>
                            <a:latin typeface="Cambria Math" panose="02040503050406030204" pitchFamily="18" charset="0"/>
                          </a:rPr>
                          <m:t>𝜆</m:t>
                        </m:r>
                      </m:e>
                      <m:sup>
                        <m:r>
                          <a:rPr lang="en-SG" sz="2300" b="0" i="1" smtClean="0">
                            <a:solidFill>
                              <a:schemeClr val="tx1">
                                <a:lumMod val="65000"/>
                                <a:lumOff val="35000"/>
                              </a:schemeClr>
                            </a:solidFill>
                            <a:latin typeface="Cambria Math" panose="02040503050406030204" pitchFamily="18" charset="0"/>
                          </a:rPr>
                          <m:t>′</m:t>
                        </m:r>
                      </m:sup>
                    </m:sSup>
                    <m:r>
                      <a:rPr lang="en-SG" sz="2300" b="0" i="1" smtClean="0">
                        <a:solidFill>
                          <a:schemeClr val="tx1">
                            <a:lumMod val="65000"/>
                            <a:lumOff val="35000"/>
                          </a:schemeClr>
                        </a:solidFill>
                        <a:latin typeface="Cambria Math" panose="02040503050406030204" pitchFamily="18" charset="0"/>
                      </a:rPr>
                      <m:t>−</m:t>
                    </m:r>
                    <m:r>
                      <a:rPr lang="en-SG" sz="2300" b="0" i="1" smtClean="0">
                        <a:solidFill>
                          <a:schemeClr val="tx1">
                            <a:lumMod val="65000"/>
                            <a:lumOff val="35000"/>
                          </a:schemeClr>
                        </a:solidFill>
                        <a:latin typeface="Cambria Math" panose="02040503050406030204" pitchFamily="18" charset="0"/>
                      </a:rPr>
                      <m:t>𝜆</m:t>
                    </m:r>
                  </m:oMath>
                </a14:m>
                <a:endParaRPr lang="en-SG" sz="2300" dirty="0">
                  <a:solidFill>
                    <a:schemeClr val="tx1">
                      <a:lumMod val="65000"/>
                      <a:lumOff val="35000"/>
                    </a:schemeClr>
                  </a:solidFill>
                </a:endParaRPr>
              </a:p>
            </p:txBody>
          </p:sp>
        </mc:Choice>
        <mc:Fallback xmlns="">
          <p:sp>
            <p:nvSpPr>
              <p:cNvPr id="6" name="TextBox 5">
                <a:extLst>
                  <a:ext uri="{FF2B5EF4-FFF2-40B4-BE49-F238E27FC236}">
                    <a16:creationId xmlns:a16="http://schemas.microsoft.com/office/drawing/2014/main" id="{55E9149C-B447-441F-BF69-6CB569B82577}"/>
                  </a:ext>
                </a:extLst>
              </p:cNvPr>
              <p:cNvSpPr txBox="1">
                <a:spLocks noRot="1" noChangeAspect="1" noMove="1" noResize="1" noEditPoints="1" noAdjustHandles="1" noChangeArrowheads="1" noChangeShapeType="1" noTextEdit="1"/>
              </p:cNvSpPr>
              <p:nvPr/>
            </p:nvSpPr>
            <p:spPr>
              <a:xfrm>
                <a:off x="5810607" y="2042632"/>
                <a:ext cx="3240360" cy="446276"/>
              </a:xfrm>
              <a:prstGeom prst="rect">
                <a:avLst/>
              </a:prstGeom>
              <a:blipFill>
                <a:blip r:embed="rId3"/>
                <a:stretch>
                  <a:fillRect l="-2632" t="-9589" b="-301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26FC9D-E3ED-4442-85DD-961201813429}"/>
                  </a:ext>
                </a:extLst>
              </p:cNvPr>
              <p:cNvSpPr txBox="1"/>
              <p:nvPr/>
            </p:nvSpPr>
            <p:spPr>
              <a:xfrm>
                <a:off x="3071664" y="1863482"/>
                <a:ext cx="10483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2300" b="0" i="1" smtClean="0">
                              <a:solidFill>
                                <a:schemeClr val="accent1"/>
                              </a:solidFill>
                              <a:latin typeface="Cambria Math" panose="02040503050406030204" pitchFamily="18" charset="0"/>
                            </a:rPr>
                          </m:ctrlPr>
                        </m:fPr>
                        <m:num>
                          <m:r>
                            <m:rPr>
                              <m:sty m:val="p"/>
                            </m:rPr>
                            <a:rPr lang="en-SG" sz="2300" b="0" i="0" smtClean="0">
                              <a:solidFill>
                                <a:schemeClr val="accent1"/>
                              </a:solidFill>
                              <a:latin typeface="Cambria Math" panose="02040503050406030204" pitchFamily="18" charset="0"/>
                            </a:rPr>
                            <m:t>Δ</m:t>
                          </m:r>
                          <m:r>
                            <a:rPr lang="en-SG" sz="2300" b="0" i="1" smtClean="0">
                              <a:solidFill>
                                <a:schemeClr val="accent1"/>
                              </a:solidFill>
                              <a:latin typeface="Cambria Math" panose="02040503050406030204" pitchFamily="18" charset="0"/>
                            </a:rPr>
                            <m:t>𝜆</m:t>
                          </m:r>
                        </m:num>
                        <m:den>
                          <m:r>
                            <a:rPr lang="en-SG" sz="2300" b="0" i="1" smtClean="0">
                              <a:solidFill>
                                <a:schemeClr val="accent1"/>
                              </a:solidFill>
                              <a:latin typeface="Cambria Math" panose="02040503050406030204" pitchFamily="18" charset="0"/>
                            </a:rPr>
                            <m:t>𝜆</m:t>
                          </m:r>
                        </m:den>
                      </m:f>
                      <m:r>
                        <a:rPr lang="en-SG" sz="2300" b="0" i="1" smtClean="0">
                          <a:solidFill>
                            <a:schemeClr val="accent1"/>
                          </a:solidFill>
                          <a:latin typeface="Cambria Math" panose="02040503050406030204" pitchFamily="18" charset="0"/>
                        </a:rPr>
                        <m:t>=</m:t>
                      </m:r>
                      <m:f>
                        <m:fPr>
                          <m:ctrlPr>
                            <a:rPr lang="en-SG" sz="2300" b="0" i="1" smtClean="0">
                              <a:solidFill>
                                <a:schemeClr val="accent1"/>
                              </a:solidFill>
                              <a:latin typeface="Cambria Math" panose="02040503050406030204" pitchFamily="18" charset="0"/>
                            </a:rPr>
                          </m:ctrlPr>
                        </m:fPr>
                        <m:num>
                          <m:sSub>
                            <m:sSubPr>
                              <m:ctrlPr>
                                <a:rPr lang="en-SG" sz="2300" b="0" i="1" smtClean="0">
                                  <a:solidFill>
                                    <a:schemeClr val="accent1"/>
                                  </a:solidFill>
                                  <a:latin typeface="Cambria Math" panose="02040503050406030204" pitchFamily="18" charset="0"/>
                                </a:rPr>
                              </m:ctrlPr>
                            </m:sSubPr>
                            <m:e>
                              <m:r>
                                <a:rPr lang="en-SG" sz="2300" b="0" i="1" smtClean="0">
                                  <a:solidFill>
                                    <a:schemeClr val="accent1"/>
                                  </a:solidFill>
                                  <a:latin typeface="Cambria Math" panose="02040503050406030204" pitchFamily="18" charset="0"/>
                                </a:rPr>
                                <m:t>𝑣</m:t>
                              </m:r>
                            </m:e>
                            <m:sub>
                              <m:r>
                                <a:rPr lang="en-SG" sz="2300" b="0" i="1" smtClean="0">
                                  <a:solidFill>
                                    <a:schemeClr val="accent1"/>
                                  </a:solidFill>
                                  <a:latin typeface="Cambria Math" panose="02040503050406030204" pitchFamily="18" charset="0"/>
                                </a:rPr>
                                <m:t>𝑠</m:t>
                              </m:r>
                            </m:sub>
                          </m:sSub>
                        </m:num>
                        <m:den>
                          <m:r>
                            <a:rPr lang="en-SG" sz="2300" b="0" i="1" smtClean="0">
                              <a:solidFill>
                                <a:schemeClr val="accent1"/>
                              </a:solidFill>
                              <a:latin typeface="Cambria Math" panose="02040503050406030204" pitchFamily="18" charset="0"/>
                            </a:rPr>
                            <m:t>𝑐</m:t>
                          </m:r>
                        </m:den>
                      </m:f>
                    </m:oMath>
                  </m:oMathPara>
                </a14:m>
                <a:endParaRPr lang="en-SG" sz="2300" dirty="0">
                  <a:solidFill>
                    <a:schemeClr val="accent1"/>
                  </a:solidFill>
                </a:endParaRPr>
              </a:p>
            </p:txBody>
          </p:sp>
        </mc:Choice>
        <mc:Fallback xmlns="">
          <p:sp>
            <p:nvSpPr>
              <p:cNvPr id="2" name="TextBox 1">
                <a:extLst>
                  <a:ext uri="{FF2B5EF4-FFF2-40B4-BE49-F238E27FC236}">
                    <a16:creationId xmlns:a16="http://schemas.microsoft.com/office/drawing/2014/main" id="{A826FC9D-E3ED-4442-85DD-961201813429}"/>
                  </a:ext>
                </a:extLst>
              </p:cNvPr>
              <p:cNvSpPr txBox="1">
                <a:spLocks noRot="1" noChangeAspect="1" noMove="1" noResize="1" noEditPoints="1" noAdjustHandles="1" noChangeArrowheads="1" noChangeShapeType="1" noTextEdit="1"/>
              </p:cNvSpPr>
              <p:nvPr/>
            </p:nvSpPr>
            <p:spPr>
              <a:xfrm>
                <a:off x="3071664" y="1863482"/>
                <a:ext cx="1048364" cy="67223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BEC046F-A1AB-4D6C-936A-5293750D0E4D}"/>
                  </a:ext>
                </a:extLst>
              </p:cNvPr>
              <p:cNvSpPr txBox="1"/>
              <p:nvPr/>
            </p:nvSpPr>
            <p:spPr>
              <a:xfrm>
                <a:off x="3071664" y="3465874"/>
                <a:ext cx="1330364" cy="7348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2300" b="0" i="1" smtClean="0">
                              <a:solidFill>
                                <a:schemeClr val="accent1"/>
                              </a:solidFill>
                              <a:latin typeface="Cambria Math" panose="02040503050406030204" pitchFamily="18" charset="0"/>
                            </a:rPr>
                          </m:ctrlPr>
                        </m:fPr>
                        <m:num>
                          <m:r>
                            <m:rPr>
                              <m:sty m:val="p"/>
                            </m:rPr>
                            <a:rPr lang="en-SG" sz="2300" b="0" i="0" smtClean="0">
                              <a:solidFill>
                                <a:schemeClr val="accent1"/>
                              </a:solidFill>
                              <a:latin typeface="Cambria Math" panose="02040503050406030204" pitchFamily="18" charset="0"/>
                            </a:rPr>
                            <m:t>Δ</m:t>
                          </m:r>
                          <m:r>
                            <a:rPr lang="en-SG" sz="2300" b="0" i="1" smtClean="0">
                              <a:solidFill>
                                <a:schemeClr val="accent1"/>
                              </a:solidFill>
                              <a:latin typeface="Cambria Math" panose="02040503050406030204" pitchFamily="18" charset="0"/>
                            </a:rPr>
                            <m:t>𝑓</m:t>
                          </m:r>
                        </m:num>
                        <m:den>
                          <m:r>
                            <a:rPr lang="en-SG" sz="2300" b="0" i="1" smtClean="0">
                              <a:solidFill>
                                <a:schemeClr val="accent1"/>
                              </a:solidFill>
                              <a:latin typeface="Cambria Math" panose="02040503050406030204" pitchFamily="18" charset="0"/>
                            </a:rPr>
                            <m:t>𝑓</m:t>
                          </m:r>
                        </m:den>
                      </m:f>
                      <m:r>
                        <a:rPr lang="en-SG" sz="2300" b="0" i="1" smtClean="0">
                          <a:solidFill>
                            <a:schemeClr val="accent1"/>
                          </a:solidFill>
                          <a:latin typeface="Cambria Math" panose="02040503050406030204" pitchFamily="18" charset="0"/>
                        </a:rPr>
                        <m:t>=−</m:t>
                      </m:r>
                      <m:f>
                        <m:fPr>
                          <m:ctrlPr>
                            <a:rPr lang="en-SG" sz="2300" b="0" i="1" smtClean="0">
                              <a:solidFill>
                                <a:schemeClr val="accent1"/>
                              </a:solidFill>
                              <a:latin typeface="Cambria Math" panose="02040503050406030204" pitchFamily="18" charset="0"/>
                            </a:rPr>
                          </m:ctrlPr>
                        </m:fPr>
                        <m:num>
                          <m:sSub>
                            <m:sSubPr>
                              <m:ctrlPr>
                                <a:rPr lang="en-SG" sz="2300" b="0" i="1" smtClean="0">
                                  <a:solidFill>
                                    <a:schemeClr val="accent1"/>
                                  </a:solidFill>
                                  <a:latin typeface="Cambria Math" panose="02040503050406030204" pitchFamily="18" charset="0"/>
                                </a:rPr>
                              </m:ctrlPr>
                            </m:sSubPr>
                            <m:e>
                              <m:r>
                                <a:rPr lang="en-SG" sz="2300" b="0" i="1" smtClean="0">
                                  <a:solidFill>
                                    <a:schemeClr val="accent1"/>
                                  </a:solidFill>
                                  <a:latin typeface="Cambria Math" panose="02040503050406030204" pitchFamily="18" charset="0"/>
                                </a:rPr>
                                <m:t>𝑣</m:t>
                              </m:r>
                            </m:e>
                            <m:sub>
                              <m:r>
                                <a:rPr lang="en-SG" sz="2300" b="0" i="1" smtClean="0">
                                  <a:solidFill>
                                    <a:schemeClr val="accent1"/>
                                  </a:solidFill>
                                  <a:latin typeface="Cambria Math" panose="02040503050406030204" pitchFamily="18" charset="0"/>
                                </a:rPr>
                                <m:t>𝑠</m:t>
                              </m:r>
                            </m:sub>
                          </m:sSub>
                        </m:num>
                        <m:den>
                          <m:r>
                            <a:rPr lang="en-SG" sz="2300" b="0" i="1" smtClean="0">
                              <a:solidFill>
                                <a:schemeClr val="accent1"/>
                              </a:solidFill>
                              <a:latin typeface="Cambria Math" panose="02040503050406030204" pitchFamily="18" charset="0"/>
                            </a:rPr>
                            <m:t>𝑐</m:t>
                          </m:r>
                        </m:den>
                      </m:f>
                    </m:oMath>
                  </m:oMathPara>
                </a14:m>
                <a:endParaRPr lang="en-SG" sz="2300" dirty="0">
                  <a:solidFill>
                    <a:schemeClr val="accent1"/>
                  </a:solidFill>
                </a:endParaRPr>
              </a:p>
            </p:txBody>
          </p:sp>
        </mc:Choice>
        <mc:Fallback xmlns="">
          <p:sp>
            <p:nvSpPr>
              <p:cNvPr id="41" name="TextBox 40">
                <a:extLst>
                  <a:ext uri="{FF2B5EF4-FFF2-40B4-BE49-F238E27FC236}">
                    <a16:creationId xmlns:a16="http://schemas.microsoft.com/office/drawing/2014/main" id="{5BEC046F-A1AB-4D6C-936A-5293750D0E4D}"/>
                  </a:ext>
                </a:extLst>
              </p:cNvPr>
              <p:cNvSpPr txBox="1">
                <a:spLocks noRot="1" noChangeAspect="1" noMove="1" noResize="1" noEditPoints="1" noAdjustHandles="1" noChangeArrowheads="1" noChangeShapeType="1" noTextEdit="1"/>
              </p:cNvSpPr>
              <p:nvPr/>
            </p:nvSpPr>
            <p:spPr>
              <a:xfrm>
                <a:off x="3071664" y="3465874"/>
                <a:ext cx="1330364" cy="73488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A23868E0-FDF7-4655-B477-BEF6C756A524}"/>
                  </a:ext>
                </a:extLst>
              </p:cNvPr>
              <p:cNvSpPr txBox="1"/>
              <p:nvPr/>
            </p:nvSpPr>
            <p:spPr>
              <a:xfrm>
                <a:off x="5807968" y="5078218"/>
                <a:ext cx="3600400" cy="446276"/>
              </a:xfrm>
              <a:prstGeom prst="rect">
                <a:avLst/>
              </a:prstGeom>
              <a:noFill/>
            </p:spPr>
            <p:txBody>
              <a:bodyPr wrap="square" rtlCol="0">
                <a:spAutoFit/>
              </a:bodyPr>
              <a:lstStyle/>
              <a:p>
                <a14:m>
                  <m:oMath xmlns:m="http://schemas.openxmlformats.org/officeDocument/2006/math">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oMath>
                </a14:m>
                <a:r>
                  <a:rPr lang="en-SG" sz="2300" dirty="0">
                    <a:solidFill>
                      <a:schemeClr val="tx1">
                        <a:lumMod val="65000"/>
                        <a:lumOff val="35000"/>
                      </a:schemeClr>
                    </a:solidFill>
                  </a:rPr>
                  <a:t> is the recession velocity</a:t>
                </a:r>
              </a:p>
            </p:txBody>
          </p:sp>
        </mc:Choice>
        <mc:Fallback xmlns="">
          <p:sp>
            <p:nvSpPr>
              <p:cNvPr id="42" name="TextBox 41">
                <a:extLst>
                  <a:ext uri="{FF2B5EF4-FFF2-40B4-BE49-F238E27FC236}">
                    <a16:creationId xmlns:a16="http://schemas.microsoft.com/office/drawing/2014/main" id="{A23868E0-FDF7-4655-B477-BEF6C756A524}"/>
                  </a:ext>
                </a:extLst>
              </p:cNvPr>
              <p:cNvSpPr txBox="1">
                <a:spLocks noRot="1" noChangeAspect="1" noMove="1" noResize="1" noEditPoints="1" noAdjustHandles="1" noChangeArrowheads="1" noChangeShapeType="1" noTextEdit="1"/>
              </p:cNvSpPr>
              <p:nvPr/>
            </p:nvSpPr>
            <p:spPr>
              <a:xfrm>
                <a:off x="5807968" y="5078218"/>
                <a:ext cx="3600400" cy="446276"/>
              </a:xfrm>
              <a:prstGeom prst="rect">
                <a:avLst/>
              </a:prstGeom>
              <a:blipFill>
                <a:blip r:embed="rId6"/>
                <a:stretch>
                  <a:fillRect t="-9589" b="-301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CC455C4-3485-4BA0-8A27-EEEA41796B76}"/>
                  </a:ext>
                </a:extLst>
              </p:cNvPr>
              <p:cNvSpPr txBox="1"/>
              <p:nvPr/>
            </p:nvSpPr>
            <p:spPr>
              <a:xfrm>
                <a:off x="5807968" y="5733256"/>
                <a:ext cx="3600400" cy="446276"/>
              </a:xfrm>
              <a:prstGeom prst="rect">
                <a:avLst/>
              </a:prstGeom>
              <a:noFill/>
            </p:spPr>
            <p:txBody>
              <a:bodyPr wrap="square" rtlCol="0">
                <a:spAutoFit/>
              </a:bodyPr>
              <a:lstStyle/>
              <a:p>
                <a14:m>
                  <m:oMath xmlns:m="http://schemas.openxmlformats.org/officeDocument/2006/math">
                    <m:r>
                      <a:rPr lang="en-SG" sz="2300" b="0" i="1" smtClean="0">
                        <a:solidFill>
                          <a:schemeClr val="tx1">
                            <a:lumMod val="65000"/>
                            <a:lumOff val="35000"/>
                          </a:schemeClr>
                        </a:solidFill>
                        <a:latin typeface="Cambria Math" panose="02040503050406030204" pitchFamily="18" charset="0"/>
                      </a:rPr>
                      <m:t>𝑐</m:t>
                    </m:r>
                  </m:oMath>
                </a14:m>
                <a:r>
                  <a:rPr lang="en-SG" sz="2300" dirty="0">
                    <a:solidFill>
                      <a:schemeClr val="tx1">
                        <a:lumMod val="65000"/>
                        <a:lumOff val="35000"/>
                      </a:schemeClr>
                    </a:solidFill>
                  </a:rPr>
                  <a:t> is the speed of sound</a:t>
                </a:r>
              </a:p>
            </p:txBody>
          </p:sp>
        </mc:Choice>
        <mc:Fallback xmlns="">
          <p:sp>
            <p:nvSpPr>
              <p:cNvPr id="43" name="TextBox 42">
                <a:extLst>
                  <a:ext uri="{FF2B5EF4-FFF2-40B4-BE49-F238E27FC236}">
                    <a16:creationId xmlns:a16="http://schemas.microsoft.com/office/drawing/2014/main" id="{4CC455C4-3485-4BA0-8A27-EEEA41796B76}"/>
                  </a:ext>
                </a:extLst>
              </p:cNvPr>
              <p:cNvSpPr txBox="1">
                <a:spLocks noRot="1" noChangeAspect="1" noMove="1" noResize="1" noEditPoints="1" noAdjustHandles="1" noChangeArrowheads="1" noChangeShapeType="1" noTextEdit="1"/>
              </p:cNvSpPr>
              <p:nvPr/>
            </p:nvSpPr>
            <p:spPr>
              <a:xfrm>
                <a:off x="5807968" y="5733256"/>
                <a:ext cx="3600400" cy="446276"/>
              </a:xfrm>
              <a:prstGeom prst="rect">
                <a:avLst/>
              </a:prstGeom>
              <a:blipFill>
                <a:blip r:embed="rId7"/>
                <a:stretch>
                  <a:fillRect t="-9459" b="-2837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EF43AA1-0580-47C9-8468-A881001D96D9}"/>
                  </a:ext>
                </a:extLst>
              </p:cNvPr>
              <p:cNvSpPr txBox="1"/>
              <p:nvPr/>
            </p:nvSpPr>
            <p:spPr>
              <a:xfrm>
                <a:off x="5807968" y="3515236"/>
                <a:ext cx="3240360" cy="446276"/>
              </a:xfrm>
              <a:prstGeom prst="rect">
                <a:avLst/>
              </a:prstGeom>
              <a:noFill/>
            </p:spPr>
            <p:txBody>
              <a:bodyPr wrap="square" rtlCol="0">
                <a:spAutoFit/>
              </a:bodyPr>
              <a:lstStyle/>
              <a:p>
                <a:r>
                  <a:rPr lang="en-SG" sz="2300" b="0" dirty="0">
                    <a:solidFill>
                      <a:schemeClr val="tx1">
                        <a:lumMod val="65000"/>
                        <a:lumOff val="35000"/>
                      </a:schemeClr>
                    </a:solidFill>
                  </a:rPr>
                  <a:t>where </a:t>
                </a:r>
                <a14:m>
                  <m:oMath xmlns:m="http://schemas.openxmlformats.org/officeDocument/2006/math">
                    <m:r>
                      <m:rPr>
                        <m:sty m:val="p"/>
                      </m:rPr>
                      <a:rPr lang="en-SG" sz="2300" b="0" i="0" smtClean="0">
                        <a:solidFill>
                          <a:schemeClr val="tx1">
                            <a:lumMod val="65000"/>
                            <a:lumOff val="35000"/>
                          </a:schemeClr>
                        </a:solidFill>
                        <a:latin typeface="Cambria Math" panose="02040503050406030204" pitchFamily="18" charset="0"/>
                      </a:rPr>
                      <m:t>Δ</m:t>
                    </m:r>
                    <m:r>
                      <a:rPr lang="en-SG" sz="2300" b="0" i="1" smtClean="0">
                        <a:solidFill>
                          <a:schemeClr val="tx1">
                            <a:lumMod val="65000"/>
                            <a:lumOff val="35000"/>
                          </a:schemeClr>
                        </a:solidFill>
                        <a:latin typeface="Cambria Math" panose="02040503050406030204" pitchFamily="18" charset="0"/>
                      </a:rPr>
                      <m:t>𝑓</m:t>
                    </m:r>
                    <m:r>
                      <a:rPr lang="en-SG" sz="2300" b="0" i="1" smtClean="0">
                        <a:solidFill>
                          <a:schemeClr val="tx1">
                            <a:lumMod val="65000"/>
                            <a:lumOff val="35000"/>
                          </a:schemeClr>
                        </a:solidFill>
                        <a:latin typeface="Cambria Math" panose="02040503050406030204" pitchFamily="18" charset="0"/>
                      </a:rPr>
                      <m:t>=</m:t>
                    </m:r>
                    <m:sSup>
                      <m:sSupPr>
                        <m:ctrlPr>
                          <a:rPr lang="en-SG" sz="2300" b="0" i="1" smtClean="0">
                            <a:solidFill>
                              <a:schemeClr val="tx1">
                                <a:lumMod val="65000"/>
                                <a:lumOff val="35000"/>
                              </a:schemeClr>
                            </a:solidFill>
                            <a:latin typeface="Cambria Math" panose="02040503050406030204" pitchFamily="18" charset="0"/>
                          </a:rPr>
                        </m:ctrlPr>
                      </m:sSupPr>
                      <m:e>
                        <m:r>
                          <a:rPr lang="en-SG" sz="2300" b="0" i="1" smtClean="0">
                            <a:solidFill>
                              <a:schemeClr val="tx1">
                                <a:lumMod val="65000"/>
                                <a:lumOff val="35000"/>
                              </a:schemeClr>
                            </a:solidFill>
                            <a:latin typeface="Cambria Math" panose="02040503050406030204" pitchFamily="18" charset="0"/>
                          </a:rPr>
                          <m:t>𝑓</m:t>
                        </m:r>
                      </m:e>
                      <m:sup>
                        <m:r>
                          <a:rPr lang="en-SG" sz="2300" b="0" i="1" smtClean="0">
                            <a:solidFill>
                              <a:schemeClr val="tx1">
                                <a:lumMod val="65000"/>
                                <a:lumOff val="35000"/>
                              </a:schemeClr>
                            </a:solidFill>
                            <a:latin typeface="Cambria Math" panose="02040503050406030204" pitchFamily="18" charset="0"/>
                          </a:rPr>
                          <m:t>′</m:t>
                        </m:r>
                      </m:sup>
                    </m:sSup>
                    <m:r>
                      <a:rPr lang="en-SG" sz="2300" b="0" i="1" smtClean="0">
                        <a:solidFill>
                          <a:schemeClr val="tx1">
                            <a:lumMod val="65000"/>
                            <a:lumOff val="35000"/>
                          </a:schemeClr>
                        </a:solidFill>
                        <a:latin typeface="Cambria Math" panose="02040503050406030204" pitchFamily="18" charset="0"/>
                      </a:rPr>
                      <m:t>−</m:t>
                    </m:r>
                    <m:r>
                      <a:rPr lang="en-SG" sz="2300" b="0" i="1" smtClean="0">
                        <a:solidFill>
                          <a:schemeClr val="tx1">
                            <a:lumMod val="65000"/>
                            <a:lumOff val="35000"/>
                          </a:schemeClr>
                        </a:solidFill>
                        <a:latin typeface="Cambria Math" panose="02040503050406030204" pitchFamily="18" charset="0"/>
                      </a:rPr>
                      <m:t>𝑓</m:t>
                    </m:r>
                  </m:oMath>
                </a14:m>
                <a:endParaRPr lang="en-SG" sz="2300" dirty="0">
                  <a:solidFill>
                    <a:schemeClr val="tx1">
                      <a:lumMod val="65000"/>
                      <a:lumOff val="35000"/>
                    </a:schemeClr>
                  </a:solidFill>
                </a:endParaRPr>
              </a:p>
            </p:txBody>
          </p:sp>
        </mc:Choice>
        <mc:Fallback xmlns="">
          <p:sp>
            <p:nvSpPr>
              <p:cNvPr id="44" name="TextBox 43">
                <a:extLst>
                  <a:ext uri="{FF2B5EF4-FFF2-40B4-BE49-F238E27FC236}">
                    <a16:creationId xmlns:a16="http://schemas.microsoft.com/office/drawing/2014/main" id="{7EF43AA1-0580-47C9-8468-A881001D96D9}"/>
                  </a:ext>
                </a:extLst>
              </p:cNvPr>
              <p:cNvSpPr txBox="1">
                <a:spLocks noRot="1" noChangeAspect="1" noMove="1" noResize="1" noEditPoints="1" noAdjustHandles="1" noChangeArrowheads="1" noChangeShapeType="1" noTextEdit="1"/>
              </p:cNvSpPr>
              <p:nvPr/>
            </p:nvSpPr>
            <p:spPr>
              <a:xfrm>
                <a:off x="5807968" y="3515236"/>
                <a:ext cx="3240360" cy="446276"/>
              </a:xfrm>
              <a:prstGeom prst="rect">
                <a:avLst/>
              </a:prstGeom>
              <a:blipFill>
                <a:blip r:embed="rId8"/>
                <a:stretch>
                  <a:fillRect l="-2825" t="-10959" b="-30137"/>
                </a:stretch>
              </a:blipFill>
            </p:spPr>
            <p:txBody>
              <a:bodyPr/>
              <a:lstStyle/>
              <a:p>
                <a:r>
                  <a:rPr lang="en-SG">
                    <a:noFill/>
                  </a:rPr>
                  <a:t> </a:t>
                </a:r>
              </a:p>
            </p:txBody>
          </p:sp>
        </mc:Fallback>
      </mc:AlternateContent>
      <p:sp>
        <p:nvSpPr>
          <p:cNvPr id="5" name="TextBox 4">
            <a:extLst>
              <a:ext uri="{FF2B5EF4-FFF2-40B4-BE49-F238E27FC236}">
                <a16:creationId xmlns:a16="http://schemas.microsoft.com/office/drawing/2014/main" id="{95EA79E3-C7D7-AC1D-5AD0-0F6C8B7D253D}"/>
              </a:ext>
            </a:extLst>
          </p:cNvPr>
          <p:cNvSpPr txBox="1"/>
          <p:nvPr/>
        </p:nvSpPr>
        <p:spPr>
          <a:xfrm>
            <a:off x="7032104" y="1412776"/>
            <a:ext cx="1368152" cy="384721"/>
          </a:xfrm>
          <a:prstGeom prst="rect">
            <a:avLst/>
          </a:prstGeom>
          <a:noFill/>
        </p:spPr>
        <p:txBody>
          <a:bodyPr wrap="square" rtlCol="0">
            <a:spAutoFit/>
          </a:bodyPr>
          <a:lstStyle/>
          <a:p>
            <a:r>
              <a:rPr lang="en-SG" sz="1900" dirty="0">
                <a:solidFill>
                  <a:schemeClr val="tx1">
                    <a:lumMod val="65000"/>
                    <a:lumOff val="35000"/>
                  </a:schemeClr>
                </a:solidFill>
              </a:rPr>
              <a:t>Observed</a:t>
            </a:r>
          </a:p>
        </p:txBody>
      </p:sp>
      <p:sp>
        <p:nvSpPr>
          <p:cNvPr id="8" name="TextBox 7">
            <a:extLst>
              <a:ext uri="{FF2B5EF4-FFF2-40B4-BE49-F238E27FC236}">
                <a16:creationId xmlns:a16="http://schemas.microsoft.com/office/drawing/2014/main" id="{C7878A17-CACF-A7C8-8927-02C83EDE9E2F}"/>
              </a:ext>
            </a:extLst>
          </p:cNvPr>
          <p:cNvSpPr txBox="1"/>
          <p:nvPr/>
        </p:nvSpPr>
        <p:spPr>
          <a:xfrm>
            <a:off x="7896200" y="2826514"/>
            <a:ext cx="1368152" cy="384721"/>
          </a:xfrm>
          <a:prstGeom prst="rect">
            <a:avLst/>
          </a:prstGeom>
          <a:noFill/>
        </p:spPr>
        <p:txBody>
          <a:bodyPr wrap="square" rtlCol="0">
            <a:spAutoFit/>
          </a:bodyPr>
          <a:lstStyle/>
          <a:p>
            <a:r>
              <a:rPr lang="en-SG" sz="1900" dirty="0">
                <a:solidFill>
                  <a:schemeClr val="tx1">
                    <a:lumMod val="65000"/>
                    <a:lumOff val="35000"/>
                  </a:schemeClr>
                </a:solidFill>
              </a:rPr>
              <a:t>Emitted</a:t>
            </a:r>
          </a:p>
        </p:txBody>
      </p:sp>
      <p:cxnSp>
        <p:nvCxnSpPr>
          <p:cNvPr id="10" name="Straight Arrow Connector 9">
            <a:extLst>
              <a:ext uri="{FF2B5EF4-FFF2-40B4-BE49-F238E27FC236}">
                <a16:creationId xmlns:a16="http://schemas.microsoft.com/office/drawing/2014/main" id="{843E8FF0-972D-1753-2A40-625CBDEFC800}"/>
              </a:ext>
            </a:extLst>
          </p:cNvPr>
          <p:cNvCxnSpPr>
            <a:cxnSpLocks/>
          </p:cNvCxnSpPr>
          <p:nvPr/>
        </p:nvCxnSpPr>
        <p:spPr>
          <a:xfrm>
            <a:off x="7536160" y="1809823"/>
            <a:ext cx="0" cy="255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12171F7-9234-C2AB-E810-0F7F72E28A9D}"/>
              </a:ext>
            </a:extLst>
          </p:cNvPr>
          <p:cNvCxnSpPr>
            <a:cxnSpLocks/>
          </p:cNvCxnSpPr>
          <p:nvPr/>
        </p:nvCxnSpPr>
        <p:spPr>
          <a:xfrm flipV="1">
            <a:off x="8078604" y="2490888"/>
            <a:ext cx="0" cy="288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164422-5D59-8613-0380-9A38E5203ABC}"/>
              </a:ext>
            </a:extLst>
          </p:cNvPr>
          <p:cNvCxnSpPr>
            <a:cxnSpLocks/>
          </p:cNvCxnSpPr>
          <p:nvPr/>
        </p:nvCxnSpPr>
        <p:spPr>
          <a:xfrm>
            <a:off x="8118948" y="3211235"/>
            <a:ext cx="0" cy="354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DC4092-A0C4-C1E3-67A5-EA35284492E1}"/>
              </a:ext>
            </a:extLst>
          </p:cNvPr>
          <p:cNvCxnSpPr>
            <a:cxnSpLocks/>
          </p:cNvCxnSpPr>
          <p:nvPr/>
        </p:nvCxnSpPr>
        <p:spPr>
          <a:xfrm flipV="1">
            <a:off x="7495816" y="4036359"/>
            <a:ext cx="0" cy="288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3A36C9-936E-5A64-FD9B-E8E0D2EEDB86}"/>
              </a:ext>
            </a:extLst>
          </p:cNvPr>
          <p:cNvSpPr txBox="1"/>
          <p:nvPr/>
        </p:nvSpPr>
        <p:spPr>
          <a:xfrm>
            <a:off x="7320136" y="4268599"/>
            <a:ext cx="1368152" cy="384721"/>
          </a:xfrm>
          <a:prstGeom prst="rect">
            <a:avLst/>
          </a:prstGeom>
          <a:noFill/>
        </p:spPr>
        <p:txBody>
          <a:bodyPr wrap="square" rtlCol="0">
            <a:spAutoFit/>
          </a:bodyPr>
          <a:lstStyle/>
          <a:p>
            <a:r>
              <a:rPr lang="en-SG" sz="1900" dirty="0">
                <a:solidFill>
                  <a:schemeClr val="tx1">
                    <a:lumMod val="65000"/>
                    <a:lumOff val="35000"/>
                  </a:schemeClr>
                </a:solidFill>
              </a:rPr>
              <a:t>Observed</a:t>
            </a:r>
          </a:p>
        </p:txBody>
      </p:sp>
    </p:spTree>
    <p:extLst>
      <p:ext uri="{BB962C8B-B14F-4D97-AF65-F5344CB8AC3E}">
        <p14:creationId xmlns:p14="http://schemas.microsoft.com/office/powerpoint/2010/main" val="2352146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F98FB9-B897-46ED-9196-96194837D909}"/>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28</a:t>
            </a:fld>
            <a:endParaRPr lang="en-SG">
              <a:solidFill>
                <a:schemeClr val="tx1">
                  <a:lumMod val="50000"/>
                  <a:lumOff val="50000"/>
                </a:schemeClr>
              </a:solidFill>
            </a:endParaRPr>
          </a:p>
        </p:txBody>
      </p:sp>
      <p:sp>
        <p:nvSpPr>
          <p:cNvPr id="54" name="Title 3">
            <a:extLst>
              <a:ext uri="{FF2B5EF4-FFF2-40B4-BE49-F238E27FC236}">
                <a16:creationId xmlns:a16="http://schemas.microsoft.com/office/drawing/2014/main" id="{A30E9E60-1C5F-47B6-9C56-019F7E3564F0}"/>
              </a:ext>
            </a:extLst>
          </p:cNvPr>
          <p:cNvSpPr>
            <a:spLocks noGrp="1"/>
          </p:cNvSpPr>
          <p:nvPr>
            <p:ph type="title"/>
          </p:nvPr>
        </p:nvSpPr>
        <p:spPr>
          <a:xfrm>
            <a:off x="609600" y="274638"/>
            <a:ext cx="10972800" cy="1143000"/>
          </a:xfrm>
        </p:spPr>
        <p:txBody>
          <a:bodyPr/>
          <a:lstStyle/>
          <a:p>
            <a:pPr algn="l"/>
            <a:r>
              <a:rPr lang="en-SG" dirty="0">
                <a:solidFill>
                  <a:schemeClr val="tx1">
                    <a:lumMod val="65000"/>
                    <a:lumOff val="35000"/>
                  </a:schemeClr>
                </a:solidFill>
              </a:rPr>
              <a:t>Doppler shift for </a:t>
            </a:r>
            <a:r>
              <a:rPr lang="en-SG" dirty="0">
                <a:solidFill>
                  <a:schemeClr val="accent6"/>
                </a:solidFill>
              </a:rPr>
              <a:t>Light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E9149C-B447-441F-BF69-6CB569B82577}"/>
                  </a:ext>
                </a:extLst>
              </p:cNvPr>
              <p:cNvSpPr txBox="1"/>
              <p:nvPr/>
            </p:nvSpPr>
            <p:spPr>
              <a:xfrm>
                <a:off x="645071" y="4087809"/>
                <a:ext cx="5018881" cy="446276"/>
              </a:xfrm>
              <a:prstGeom prst="rect">
                <a:avLst/>
              </a:prstGeom>
              <a:noFill/>
            </p:spPr>
            <p:txBody>
              <a:bodyPr wrap="square" rtlCol="0">
                <a:spAutoFit/>
              </a:bodyPr>
              <a:lstStyle/>
              <a:p>
                <a:r>
                  <a:rPr lang="en-SG" sz="2300" dirty="0">
                    <a:solidFill>
                      <a:schemeClr val="tx1">
                        <a:lumMod val="65000"/>
                        <a:lumOff val="35000"/>
                      </a:schemeClr>
                    </a:solidFill>
                  </a:rPr>
                  <a:t>when </a:t>
                </a:r>
                <a14:m>
                  <m:oMath xmlns:m="http://schemas.openxmlformats.org/officeDocument/2006/math">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r>
                      <a:rPr lang="en-SG" sz="2300" b="0" i="1" smtClean="0">
                        <a:solidFill>
                          <a:schemeClr val="tx1">
                            <a:lumMod val="65000"/>
                            <a:lumOff val="35000"/>
                          </a:schemeClr>
                        </a:solidFill>
                        <a:latin typeface="Cambria Math" panose="02040503050406030204" pitchFamily="18" charset="0"/>
                      </a:rPr>
                      <m:t>≪</m:t>
                    </m:r>
                    <m:r>
                      <a:rPr lang="en-SG" sz="2300" b="0" i="1" smtClean="0">
                        <a:solidFill>
                          <a:schemeClr val="tx1">
                            <a:lumMod val="65000"/>
                            <a:lumOff val="35000"/>
                          </a:schemeClr>
                        </a:solidFill>
                        <a:latin typeface="Cambria Math" panose="02040503050406030204" pitchFamily="18" charset="0"/>
                      </a:rPr>
                      <m:t>𝑐</m:t>
                    </m:r>
                  </m:oMath>
                </a14:m>
                <a:r>
                  <a:rPr lang="en-SG" sz="2300" dirty="0">
                    <a:solidFill>
                      <a:schemeClr val="tx1">
                        <a:lumMod val="65000"/>
                        <a:lumOff val="35000"/>
                      </a:schemeClr>
                    </a:solidFill>
                  </a:rPr>
                  <a:t>, the equation reduces to</a:t>
                </a:r>
              </a:p>
            </p:txBody>
          </p:sp>
        </mc:Choice>
        <mc:Fallback xmlns="">
          <p:sp>
            <p:nvSpPr>
              <p:cNvPr id="6" name="TextBox 5">
                <a:extLst>
                  <a:ext uri="{FF2B5EF4-FFF2-40B4-BE49-F238E27FC236}">
                    <a16:creationId xmlns:a16="http://schemas.microsoft.com/office/drawing/2014/main" id="{55E9149C-B447-441F-BF69-6CB569B82577}"/>
                  </a:ext>
                </a:extLst>
              </p:cNvPr>
              <p:cNvSpPr txBox="1">
                <a:spLocks noRot="1" noChangeAspect="1" noMove="1" noResize="1" noEditPoints="1" noAdjustHandles="1" noChangeArrowheads="1" noChangeShapeType="1" noTextEdit="1"/>
              </p:cNvSpPr>
              <p:nvPr/>
            </p:nvSpPr>
            <p:spPr>
              <a:xfrm>
                <a:off x="645071" y="4087809"/>
                <a:ext cx="5018881" cy="446276"/>
              </a:xfrm>
              <a:prstGeom prst="rect">
                <a:avLst/>
              </a:prstGeom>
              <a:blipFill>
                <a:blip r:embed="rId3"/>
                <a:stretch>
                  <a:fillRect l="-1823" t="-10959" b="-301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BEC046F-A1AB-4D6C-936A-5293750D0E4D}"/>
                  </a:ext>
                </a:extLst>
              </p:cNvPr>
              <p:cNvSpPr txBox="1"/>
              <p:nvPr/>
            </p:nvSpPr>
            <p:spPr>
              <a:xfrm>
                <a:off x="5087888" y="1844824"/>
                <a:ext cx="2382062" cy="1376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2300" b="0" i="1" smtClean="0">
                              <a:solidFill>
                                <a:schemeClr val="tx1">
                                  <a:lumMod val="65000"/>
                                  <a:lumOff val="35000"/>
                                </a:schemeClr>
                              </a:solidFill>
                              <a:latin typeface="Cambria Math" panose="02040503050406030204" pitchFamily="18" charset="0"/>
                            </a:rPr>
                          </m:ctrlPr>
                        </m:fPr>
                        <m:num>
                          <m:r>
                            <m:rPr>
                              <m:sty m:val="p"/>
                            </m:rPr>
                            <a:rPr lang="en-SG" sz="2300" b="0" i="0" smtClean="0">
                              <a:solidFill>
                                <a:schemeClr val="tx1">
                                  <a:lumMod val="65000"/>
                                  <a:lumOff val="35000"/>
                                </a:schemeClr>
                              </a:solidFill>
                              <a:latin typeface="Cambria Math" panose="02040503050406030204" pitchFamily="18" charset="0"/>
                            </a:rPr>
                            <m:t>Δ</m:t>
                          </m:r>
                          <m:r>
                            <a:rPr lang="en-SG" sz="2300" b="0" i="1" smtClean="0">
                              <a:solidFill>
                                <a:schemeClr val="tx1">
                                  <a:lumMod val="65000"/>
                                  <a:lumOff val="35000"/>
                                </a:schemeClr>
                              </a:solidFill>
                              <a:latin typeface="Cambria Math" panose="02040503050406030204" pitchFamily="18" charset="0"/>
                            </a:rPr>
                            <m:t>𝑓</m:t>
                          </m:r>
                        </m:num>
                        <m:den>
                          <m:r>
                            <a:rPr lang="en-SG" sz="2300" b="0" i="1" smtClean="0">
                              <a:solidFill>
                                <a:schemeClr val="tx1">
                                  <a:lumMod val="65000"/>
                                  <a:lumOff val="35000"/>
                                </a:schemeClr>
                              </a:solidFill>
                              <a:latin typeface="Cambria Math" panose="02040503050406030204" pitchFamily="18" charset="0"/>
                            </a:rPr>
                            <m:t>𝑓</m:t>
                          </m:r>
                        </m:den>
                      </m:f>
                      <m:r>
                        <a:rPr lang="en-SG" sz="2300" b="0" i="1" smtClean="0">
                          <a:solidFill>
                            <a:schemeClr val="tx1">
                              <a:lumMod val="65000"/>
                              <a:lumOff val="35000"/>
                            </a:schemeClr>
                          </a:solidFill>
                          <a:latin typeface="Cambria Math" panose="02040503050406030204" pitchFamily="18" charset="0"/>
                        </a:rPr>
                        <m:t>=</m:t>
                      </m:r>
                      <m:rad>
                        <m:radPr>
                          <m:degHide m:val="on"/>
                          <m:ctrlPr>
                            <a:rPr lang="en-SG" sz="2300" b="0" i="1" smtClean="0">
                              <a:solidFill>
                                <a:schemeClr val="tx1">
                                  <a:lumMod val="65000"/>
                                  <a:lumOff val="35000"/>
                                </a:schemeClr>
                              </a:solidFill>
                              <a:latin typeface="Cambria Math" panose="02040503050406030204" pitchFamily="18" charset="0"/>
                            </a:rPr>
                          </m:ctrlPr>
                        </m:radPr>
                        <m:deg/>
                        <m:e>
                          <m:f>
                            <m:fPr>
                              <m:ctrlPr>
                                <a:rPr lang="en-SG" sz="2300" b="0" i="1" smtClean="0">
                                  <a:solidFill>
                                    <a:schemeClr val="tx1">
                                      <a:lumMod val="65000"/>
                                      <a:lumOff val="35000"/>
                                    </a:schemeClr>
                                  </a:solidFill>
                                  <a:latin typeface="Cambria Math" panose="02040503050406030204" pitchFamily="18" charset="0"/>
                                </a:rPr>
                              </m:ctrlPr>
                            </m:fPr>
                            <m:num>
                              <m:r>
                                <a:rPr lang="en-SG" sz="2300" b="0" i="1" smtClean="0">
                                  <a:solidFill>
                                    <a:schemeClr val="tx1">
                                      <a:lumMod val="65000"/>
                                      <a:lumOff val="35000"/>
                                    </a:schemeClr>
                                  </a:solidFill>
                                  <a:latin typeface="Cambria Math" panose="02040503050406030204" pitchFamily="18" charset="0"/>
                                </a:rPr>
                                <m:t>1−</m:t>
                              </m:r>
                              <m:f>
                                <m:fPr>
                                  <m:ctrlPr>
                                    <a:rPr lang="en-SG" sz="2300" b="0" i="1" smtClean="0">
                                      <a:solidFill>
                                        <a:schemeClr val="tx1">
                                          <a:lumMod val="65000"/>
                                          <a:lumOff val="35000"/>
                                        </a:schemeClr>
                                      </a:solidFill>
                                      <a:latin typeface="Cambria Math" panose="02040503050406030204" pitchFamily="18" charset="0"/>
                                    </a:rPr>
                                  </m:ctrlPr>
                                </m:fPr>
                                <m:num>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num>
                                <m:den>
                                  <m:r>
                                    <a:rPr lang="en-SG" sz="2300" b="0" i="1" smtClean="0">
                                      <a:solidFill>
                                        <a:schemeClr val="tx1">
                                          <a:lumMod val="65000"/>
                                          <a:lumOff val="35000"/>
                                        </a:schemeClr>
                                      </a:solidFill>
                                      <a:latin typeface="Cambria Math" panose="02040503050406030204" pitchFamily="18" charset="0"/>
                                    </a:rPr>
                                    <m:t>𝑐</m:t>
                                  </m:r>
                                </m:den>
                              </m:f>
                            </m:num>
                            <m:den>
                              <m:r>
                                <a:rPr lang="en-SG" sz="2300" b="0" i="1" smtClean="0">
                                  <a:solidFill>
                                    <a:schemeClr val="tx1">
                                      <a:lumMod val="65000"/>
                                      <a:lumOff val="35000"/>
                                    </a:schemeClr>
                                  </a:solidFill>
                                  <a:latin typeface="Cambria Math" panose="02040503050406030204" pitchFamily="18" charset="0"/>
                                </a:rPr>
                                <m:t>1+</m:t>
                              </m:r>
                              <m:f>
                                <m:fPr>
                                  <m:ctrlPr>
                                    <a:rPr lang="en-SG" sz="2300" b="0" i="1" smtClean="0">
                                      <a:solidFill>
                                        <a:schemeClr val="tx1">
                                          <a:lumMod val="65000"/>
                                          <a:lumOff val="35000"/>
                                        </a:schemeClr>
                                      </a:solidFill>
                                      <a:latin typeface="Cambria Math" panose="02040503050406030204" pitchFamily="18" charset="0"/>
                                    </a:rPr>
                                  </m:ctrlPr>
                                </m:fPr>
                                <m:num>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num>
                                <m:den>
                                  <m:r>
                                    <a:rPr lang="en-SG" sz="2300" b="0" i="1" smtClean="0">
                                      <a:solidFill>
                                        <a:schemeClr val="tx1">
                                          <a:lumMod val="65000"/>
                                          <a:lumOff val="35000"/>
                                        </a:schemeClr>
                                      </a:solidFill>
                                      <a:latin typeface="Cambria Math" panose="02040503050406030204" pitchFamily="18" charset="0"/>
                                    </a:rPr>
                                    <m:t>𝑐</m:t>
                                  </m:r>
                                </m:den>
                              </m:f>
                            </m:den>
                          </m:f>
                        </m:e>
                      </m:rad>
                      <m:r>
                        <a:rPr lang="en-SG" sz="2300" b="0" i="1" smtClean="0">
                          <a:solidFill>
                            <a:schemeClr val="tx1">
                              <a:lumMod val="65000"/>
                              <a:lumOff val="35000"/>
                            </a:schemeClr>
                          </a:solidFill>
                          <a:latin typeface="Cambria Math" panose="02040503050406030204" pitchFamily="18" charset="0"/>
                        </a:rPr>
                        <m:t> −1</m:t>
                      </m:r>
                    </m:oMath>
                  </m:oMathPara>
                </a14:m>
                <a:endParaRPr lang="en-SG" sz="2300" dirty="0">
                  <a:solidFill>
                    <a:schemeClr val="tx1">
                      <a:lumMod val="65000"/>
                      <a:lumOff val="35000"/>
                    </a:schemeClr>
                  </a:solidFill>
                </a:endParaRPr>
              </a:p>
            </p:txBody>
          </p:sp>
        </mc:Choice>
        <mc:Fallback xmlns="">
          <p:sp>
            <p:nvSpPr>
              <p:cNvPr id="41" name="TextBox 40">
                <a:extLst>
                  <a:ext uri="{FF2B5EF4-FFF2-40B4-BE49-F238E27FC236}">
                    <a16:creationId xmlns:a16="http://schemas.microsoft.com/office/drawing/2014/main" id="{5BEC046F-A1AB-4D6C-936A-5293750D0E4D}"/>
                  </a:ext>
                </a:extLst>
              </p:cNvPr>
              <p:cNvSpPr txBox="1">
                <a:spLocks noRot="1" noChangeAspect="1" noMove="1" noResize="1" noEditPoints="1" noAdjustHandles="1" noChangeArrowheads="1" noChangeShapeType="1" noTextEdit="1"/>
              </p:cNvSpPr>
              <p:nvPr/>
            </p:nvSpPr>
            <p:spPr>
              <a:xfrm>
                <a:off x="5087888" y="1844824"/>
                <a:ext cx="2382062" cy="137698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C6CC17-5C3F-442A-ADDD-7B92561F5C2A}"/>
                  </a:ext>
                </a:extLst>
              </p:cNvPr>
              <p:cNvSpPr txBox="1"/>
              <p:nvPr/>
            </p:nvSpPr>
            <p:spPr>
              <a:xfrm>
                <a:off x="5663952" y="3933056"/>
                <a:ext cx="1330364" cy="7348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2300" b="0" i="1" smtClean="0">
                              <a:solidFill>
                                <a:schemeClr val="tx1">
                                  <a:lumMod val="65000"/>
                                  <a:lumOff val="35000"/>
                                </a:schemeClr>
                              </a:solidFill>
                              <a:latin typeface="Cambria Math" panose="02040503050406030204" pitchFamily="18" charset="0"/>
                            </a:rPr>
                          </m:ctrlPr>
                        </m:fPr>
                        <m:num>
                          <m:r>
                            <m:rPr>
                              <m:sty m:val="p"/>
                            </m:rPr>
                            <a:rPr lang="en-SG" sz="2300" b="0" i="0" smtClean="0">
                              <a:solidFill>
                                <a:schemeClr val="tx1">
                                  <a:lumMod val="65000"/>
                                  <a:lumOff val="35000"/>
                                </a:schemeClr>
                              </a:solidFill>
                              <a:latin typeface="Cambria Math" panose="02040503050406030204" pitchFamily="18" charset="0"/>
                            </a:rPr>
                            <m:t>Δ</m:t>
                          </m:r>
                          <m:r>
                            <a:rPr lang="en-SG" sz="2300" b="0" i="1" smtClean="0">
                              <a:solidFill>
                                <a:schemeClr val="tx1">
                                  <a:lumMod val="65000"/>
                                  <a:lumOff val="35000"/>
                                </a:schemeClr>
                              </a:solidFill>
                              <a:latin typeface="Cambria Math" panose="02040503050406030204" pitchFamily="18" charset="0"/>
                            </a:rPr>
                            <m:t>𝑓</m:t>
                          </m:r>
                        </m:num>
                        <m:den>
                          <m:r>
                            <a:rPr lang="en-SG" sz="2300" b="0" i="1" smtClean="0">
                              <a:solidFill>
                                <a:schemeClr val="tx1">
                                  <a:lumMod val="65000"/>
                                  <a:lumOff val="35000"/>
                                </a:schemeClr>
                              </a:solidFill>
                              <a:latin typeface="Cambria Math" panose="02040503050406030204" pitchFamily="18" charset="0"/>
                            </a:rPr>
                            <m:t>𝑓</m:t>
                          </m:r>
                        </m:den>
                      </m:f>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num>
                        <m:den>
                          <m:r>
                            <a:rPr lang="en-SG" sz="2300" b="0" i="1" smtClean="0">
                              <a:solidFill>
                                <a:schemeClr val="tx1">
                                  <a:lumMod val="65000"/>
                                  <a:lumOff val="35000"/>
                                </a:schemeClr>
                              </a:solidFill>
                              <a:latin typeface="Cambria Math" panose="02040503050406030204" pitchFamily="18" charset="0"/>
                            </a:rPr>
                            <m:t>𝑐</m:t>
                          </m:r>
                        </m:den>
                      </m:f>
                    </m:oMath>
                  </m:oMathPara>
                </a14:m>
                <a:endParaRPr lang="en-SG" sz="2300" dirty="0">
                  <a:solidFill>
                    <a:schemeClr val="tx1">
                      <a:lumMod val="65000"/>
                      <a:lumOff val="35000"/>
                    </a:schemeClr>
                  </a:solidFill>
                </a:endParaRPr>
              </a:p>
            </p:txBody>
          </p:sp>
        </mc:Choice>
        <mc:Fallback xmlns="">
          <p:sp>
            <p:nvSpPr>
              <p:cNvPr id="12" name="TextBox 11">
                <a:extLst>
                  <a:ext uri="{FF2B5EF4-FFF2-40B4-BE49-F238E27FC236}">
                    <a16:creationId xmlns:a16="http://schemas.microsoft.com/office/drawing/2014/main" id="{CAC6CC17-5C3F-442A-ADDD-7B92561F5C2A}"/>
                  </a:ext>
                </a:extLst>
              </p:cNvPr>
              <p:cNvSpPr txBox="1">
                <a:spLocks noRot="1" noChangeAspect="1" noMove="1" noResize="1" noEditPoints="1" noAdjustHandles="1" noChangeArrowheads="1" noChangeShapeType="1" noTextEdit="1"/>
              </p:cNvSpPr>
              <p:nvPr/>
            </p:nvSpPr>
            <p:spPr>
              <a:xfrm>
                <a:off x="5663952" y="3933056"/>
                <a:ext cx="1330364" cy="734881"/>
              </a:xfrm>
              <a:prstGeom prst="rect">
                <a:avLst/>
              </a:prstGeom>
              <a:blipFill>
                <a:blip r:embed="rId5"/>
                <a:stretch>
                  <a:fillRect/>
                </a:stretch>
              </a:blipFill>
            </p:spPr>
            <p:txBody>
              <a:bodyPr/>
              <a:lstStyle/>
              <a:p>
                <a:r>
                  <a:rPr lang="en-SG">
                    <a:noFill/>
                  </a:rPr>
                  <a:t> </a:t>
                </a:r>
              </a:p>
            </p:txBody>
          </p:sp>
        </mc:Fallback>
      </mc:AlternateContent>
      <p:sp>
        <p:nvSpPr>
          <p:cNvPr id="13" name="TextBox 12">
            <a:extLst>
              <a:ext uri="{FF2B5EF4-FFF2-40B4-BE49-F238E27FC236}">
                <a16:creationId xmlns:a16="http://schemas.microsoft.com/office/drawing/2014/main" id="{B3866878-CE96-417D-B75A-FCB86D31EC37}"/>
              </a:ext>
            </a:extLst>
          </p:cNvPr>
          <p:cNvSpPr txBox="1"/>
          <p:nvPr/>
        </p:nvSpPr>
        <p:spPr>
          <a:xfrm>
            <a:off x="3354710" y="5359763"/>
            <a:ext cx="2309242" cy="446276"/>
          </a:xfrm>
          <a:prstGeom prst="rect">
            <a:avLst/>
          </a:prstGeom>
          <a:noFill/>
        </p:spPr>
        <p:txBody>
          <a:bodyPr wrap="square" rtlCol="0">
            <a:spAutoFit/>
          </a:bodyPr>
          <a:lstStyle/>
          <a:p>
            <a:r>
              <a:rPr lang="en-SG" sz="2300" dirty="0">
                <a:solidFill>
                  <a:schemeClr val="tx1">
                    <a:lumMod val="65000"/>
                    <a:lumOff val="35000"/>
                  </a:schemeClr>
                </a:solidFill>
              </a:rPr>
              <a:t>and equivalently</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888044-2ED6-4ABE-AA76-726B00B235BA}"/>
                  </a:ext>
                </a:extLst>
              </p:cNvPr>
              <p:cNvSpPr txBox="1"/>
              <p:nvPr/>
            </p:nvSpPr>
            <p:spPr>
              <a:xfrm>
                <a:off x="5663952" y="5242835"/>
                <a:ext cx="1048364"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2300" b="0" i="1" smtClean="0">
                              <a:solidFill>
                                <a:schemeClr val="tx1">
                                  <a:lumMod val="65000"/>
                                  <a:lumOff val="35000"/>
                                </a:schemeClr>
                              </a:solidFill>
                              <a:latin typeface="Cambria Math" panose="02040503050406030204" pitchFamily="18" charset="0"/>
                            </a:rPr>
                          </m:ctrlPr>
                        </m:fPr>
                        <m:num>
                          <m:r>
                            <m:rPr>
                              <m:sty m:val="p"/>
                            </m:rPr>
                            <a:rPr lang="en-SG" sz="2300" b="0" i="0" smtClean="0">
                              <a:solidFill>
                                <a:schemeClr val="tx1">
                                  <a:lumMod val="65000"/>
                                  <a:lumOff val="35000"/>
                                </a:schemeClr>
                              </a:solidFill>
                              <a:latin typeface="Cambria Math" panose="02040503050406030204" pitchFamily="18" charset="0"/>
                            </a:rPr>
                            <m:t>Δ</m:t>
                          </m:r>
                          <m:r>
                            <a:rPr lang="en-SG" sz="2300" b="0" i="1" smtClean="0">
                              <a:solidFill>
                                <a:schemeClr val="tx1">
                                  <a:lumMod val="65000"/>
                                  <a:lumOff val="35000"/>
                                </a:schemeClr>
                              </a:solidFill>
                              <a:latin typeface="Cambria Math" panose="02040503050406030204" pitchFamily="18" charset="0"/>
                            </a:rPr>
                            <m:t>𝜆</m:t>
                          </m:r>
                        </m:num>
                        <m:den>
                          <m:r>
                            <a:rPr lang="en-SG" sz="2300" b="0" i="1" smtClean="0">
                              <a:solidFill>
                                <a:schemeClr val="tx1">
                                  <a:lumMod val="65000"/>
                                  <a:lumOff val="35000"/>
                                </a:schemeClr>
                              </a:solidFill>
                              <a:latin typeface="Cambria Math" panose="02040503050406030204" pitchFamily="18" charset="0"/>
                            </a:rPr>
                            <m:t>𝜆</m:t>
                          </m:r>
                        </m:den>
                      </m:f>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num>
                        <m:den>
                          <m:r>
                            <a:rPr lang="en-SG" sz="2300" b="0" i="1" smtClean="0">
                              <a:solidFill>
                                <a:schemeClr val="tx1">
                                  <a:lumMod val="65000"/>
                                  <a:lumOff val="35000"/>
                                </a:schemeClr>
                              </a:solidFill>
                              <a:latin typeface="Cambria Math" panose="02040503050406030204" pitchFamily="18" charset="0"/>
                            </a:rPr>
                            <m:t>𝑐</m:t>
                          </m:r>
                        </m:den>
                      </m:f>
                    </m:oMath>
                  </m:oMathPara>
                </a14:m>
                <a:endParaRPr lang="en-SG" sz="2300" dirty="0">
                  <a:solidFill>
                    <a:schemeClr val="tx1">
                      <a:lumMod val="65000"/>
                      <a:lumOff val="35000"/>
                    </a:schemeClr>
                  </a:solidFill>
                </a:endParaRPr>
              </a:p>
            </p:txBody>
          </p:sp>
        </mc:Choice>
        <mc:Fallback xmlns="">
          <p:sp>
            <p:nvSpPr>
              <p:cNvPr id="14" name="TextBox 13">
                <a:extLst>
                  <a:ext uri="{FF2B5EF4-FFF2-40B4-BE49-F238E27FC236}">
                    <a16:creationId xmlns:a16="http://schemas.microsoft.com/office/drawing/2014/main" id="{84888044-2ED6-4ABE-AA76-726B00B235BA}"/>
                  </a:ext>
                </a:extLst>
              </p:cNvPr>
              <p:cNvSpPr txBox="1">
                <a:spLocks noRot="1" noChangeAspect="1" noMove="1" noResize="1" noEditPoints="1" noAdjustHandles="1" noChangeArrowheads="1" noChangeShapeType="1" noTextEdit="1"/>
              </p:cNvSpPr>
              <p:nvPr/>
            </p:nvSpPr>
            <p:spPr>
              <a:xfrm>
                <a:off x="5663952" y="5242835"/>
                <a:ext cx="1048364" cy="672235"/>
              </a:xfrm>
              <a:prstGeom prst="rect">
                <a:avLst/>
              </a:prstGeom>
              <a:blipFill>
                <a:blip r:embed="rId6"/>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585576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F98FB9-B897-46ED-9196-96194837D909}"/>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29</a:t>
            </a:fld>
            <a:endParaRPr lang="en-SG">
              <a:solidFill>
                <a:schemeClr val="tx1">
                  <a:lumMod val="50000"/>
                  <a:lumOff val="50000"/>
                </a:schemeClr>
              </a:solidFill>
            </a:endParaRPr>
          </a:p>
        </p:txBody>
      </p:sp>
      <p:sp>
        <p:nvSpPr>
          <p:cNvPr id="54" name="Title 3">
            <a:extLst>
              <a:ext uri="{FF2B5EF4-FFF2-40B4-BE49-F238E27FC236}">
                <a16:creationId xmlns:a16="http://schemas.microsoft.com/office/drawing/2014/main" id="{A30E9E60-1C5F-47B6-9C56-019F7E3564F0}"/>
              </a:ext>
            </a:extLst>
          </p:cNvPr>
          <p:cNvSpPr>
            <a:spLocks noGrp="1"/>
          </p:cNvSpPr>
          <p:nvPr>
            <p:ph type="title"/>
          </p:nvPr>
        </p:nvSpPr>
        <p:spPr>
          <a:xfrm>
            <a:off x="609600" y="274638"/>
            <a:ext cx="10972800" cy="1143000"/>
          </a:xfrm>
        </p:spPr>
        <p:txBody>
          <a:bodyPr/>
          <a:lstStyle/>
          <a:p>
            <a:pPr algn="l"/>
            <a:r>
              <a:rPr lang="en-SG" dirty="0">
                <a:solidFill>
                  <a:schemeClr val="tx1">
                    <a:lumMod val="65000"/>
                    <a:lumOff val="35000"/>
                  </a:schemeClr>
                </a:solidFill>
              </a:rPr>
              <a:t>Doppler shift for </a:t>
            </a:r>
            <a:r>
              <a:rPr lang="en-SG" dirty="0">
                <a:solidFill>
                  <a:schemeClr val="accent6"/>
                </a:solidFill>
              </a:rPr>
              <a:t>Light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E9149C-B447-441F-BF69-6CB569B82577}"/>
                  </a:ext>
                </a:extLst>
              </p:cNvPr>
              <p:cNvSpPr txBox="1"/>
              <p:nvPr/>
            </p:nvSpPr>
            <p:spPr>
              <a:xfrm>
                <a:off x="6528048" y="3744473"/>
                <a:ext cx="1728192" cy="446276"/>
              </a:xfrm>
              <a:prstGeom prst="rect">
                <a:avLst/>
              </a:prstGeom>
              <a:noFill/>
            </p:spPr>
            <p:txBody>
              <a:bodyPr wrap="square" rtlCol="0">
                <a:spAutoFit/>
              </a:bodyPr>
              <a:lstStyle/>
              <a:p>
                <a:r>
                  <a:rPr lang="en-SG" sz="2300" dirty="0">
                    <a:solidFill>
                      <a:schemeClr val="tx1">
                        <a:lumMod val="65000"/>
                        <a:lumOff val="35000"/>
                      </a:schemeClr>
                    </a:solidFill>
                  </a:rPr>
                  <a:t> , </a:t>
                </a:r>
                <a14:m>
                  <m:oMath xmlns:m="http://schemas.openxmlformats.org/officeDocument/2006/math">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r>
                      <a:rPr lang="en-SG" sz="2300" b="0" i="1" smtClean="0">
                        <a:solidFill>
                          <a:schemeClr val="tx1">
                            <a:lumMod val="65000"/>
                            <a:lumOff val="35000"/>
                          </a:schemeClr>
                        </a:solidFill>
                        <a:latin typeface="Cambria Math" panose="02040503050406030204" pitchFamily="18" charset="0"/>
                      </a:rPr>
                      <m:t>≪</m:t>
                    </m:r>
                    <m:r>
                      <a:rPr lang="en-SG" sz="2300" b="0" i="1" smtClean="0">
                        <a:solidFill>
                          <a:schemeClr val="tx1">
                            <a:lumMod val="65000"/>
                            <a:lumOff val="35000"/>
                          </a:schemeClr>
                        </a:solidFill>
                        <a:latin typeface="Cambria Math" panose="02040503050406030204" pitchFamily="18" charset="0"/>
                      </a:rPr>
                      <m:t>𝑐</m:t>
                    </m:r>
                    <m:r>
                      <a:rPr lang="en-SG" sz="2300" b="0" i="1" smtClean="0">
                        <a:solidFill>
                          <a:schemeClr val="tx1">
                            <a:lumMod val="65000"/>
                            <a:lumOff val="35000"/>
                          </a:schemeClr>
                        </a:solidFill>
                        <a:latin typeface="Cambria Math" panose="02040503050406030204" pitchFamily="18" charset="0"/>
                      </a:rPr>
                      <m:t> </m:t>
                    </m:r>
                  </m:oMath>
                </a14:m>
                <a:r>
                  <a:rPr lang="en-SG" sz="2300" dirty="0">
                    <a:solidFill>
                      <a:schemeClr val="tx1">
                        <a:lumMod val="65000"/>
                        <a:lumOff val="35000"/>
                      </a:schemeClr>
                    </a:solidFill>
                  </a:rPr>
                  <a:t> </a:t>
                </a:r>
              </a:p>
            </p:txBody>
          </p:sp>
        </mc:Choice>
        <mc:Fallback xmlns="">
          <p:sp>
            <p:nvSpPr>
              <p:cNvPr id="6" name="TextBox 5">
                <a:extLst>
                  <a:ext uri="{FF2B5EF4-FFF2-40B4-BE49-F238E27FC236}">
                    <a16:creationId xmlns:a16="http://schemas.microsoft.com/office/drawing/2014/main" id="{55E9149C-B447-441F-BF69-6CB569B82577}"/>
                  </a:ext>
                </a:extLst>
              </p:cNvPr>
              <p:cNvSpPr txBox="1">
                <a:spLocks noRot="1" noChangeAspect="1" noMove="1" noResize="1" noEditPoints="1" noAdjustHandles="1" noChangeArrowheads="1" noChangeShapeType="1" noTextEdit="1"/>
              </p:cNvSpPr>
              <p:nvPr/>
            </p:nvSpPr>
            <p:spPr>
              <a:xfrm>
                <a:off x="6528048" y="3744473"/>
                <a:ext cx="1728192" cy="446276"/>
              </a:xfrm>
              <a:prstGeom prst="rect">
                <a:avLst/>
              </a:prstGeom>
              <a:blipFill>
                <a:blip r:embed="rId3"/>
                <a:stretch>
                  <a:fillRect l="-1413" t="-9589" b="-301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866878-CE96-417D-B75A-FCB86D31EC37}"/>
                  </a:ext>
                </a:extLst>
              </p:cNvPr>
              <p:cNvSpPr txBox="1"/>
              <p:nvPr/>
            </p:nvSpPr>
            <p:spPr>
              <a:xfrm>
                <a:off x="1041648" y="5013176"/>
                <a:ext cx="10382944" cy="800219"/>
              </a:xfrm>
              <a:prstGeom prst="rect">
                <a:avLst/>
              </a:prstGeom>
              <a:noFill/>
            </p:spPr>
            <p:txBody>
              <a:bodyPr wrap="square" rtlCol="0">
                <a:spAutoFit/>
              </a:bodyPr>
              <a:lstStyle/>
              <a:p>
                <a:r>
                  <a:rPr lang="en-SG" sz="2300" dirty="0">
                    <a:solidFill>
                      <a:schemeClr val="tx1">
                        <a:lumMod val="65000"/>
                        <a:lumOff val="35000"/>
                      </a:schemeClr>
                    </a:solidFill>
                  </a:rPr>
                  <a:t>When</a:t>
                </a:r>
                <a:r>
                  <a:rPr lang="en-SG" sz="2300" dirty="0">
                    <a:solidFill>
                      <a:schemeClr val="tx1">
                        <a:lumMod val="50000"/>
                        <a:lumOff val="50000"/>
                      </a:schemeClr>
                    </a:solidFill>
                  </a:rPr>
                  <a:t> </a:t>
                </a:r>
                <a:r>
                  <a:rPr lang="en-SG" sz="2300" dirty="0">
                    <a:solidFill>
                      <a:schemeClr val="accent6"/>
                    </a:solidFill>
                  </a:rPr>
                  <a:t>source is moving away </a:t>
                </a:r>
                <a:r>
                  <a:rPr lang="en-SG" sz="2300" dirty="0">
                    <a:solidFill>
                      <a:schemeClr val="tx1">
                        <a:lumMod val="65000"/>
                        <a:lumOff val="35000"/>
                      </a:schemeClr>
                    </a:solidFill>
                  </a:rPr>
                  <a:t>from us, </a:t>
                </a:r>
                <a14:m>
                  <m:oMath xmlns:m="http://schemas.openxmlformats.org/officeDocument/2006/math">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r>
                      <a:rPr lang="en-SG" sz="2300" b="0" i="1" smtClean="0">
                        <a:solidFill>
                          <a:schemeClr val="tx1">
                            <a:lumMod val="65000"/>
                            <a:lumOff val="35000"/>
                          </a:schemeClr>
                        </a:solidFill>
                        <a:latin typeface="Cambria Math" panose="02040503050406030204" pitchFamily="18" charset="0"/>
                      </a:rPr>
                      <m:t>&gt;0</m:t>
                    </m:r>
                  </m:oMath>
                </a14:m>
                <a:r>
                  <a:rPr lang="en-SG" sz="2300" dirty="0">
                    <a:solidFill>
                      <a:schemeClr val="tx1">
                        <a:lumMod val="65000"/>
                        <a:lumOff val="35000"/>
                      </a:schemeClr>
                    </a:solidFill>
                  </a:rPr>
                  <a:t>, </a:t>
                </a:r>
                <a14:m>
                  <m:oMath xmlns:m="http://schemas.openxmlformats.org/officeDocument/2006/math">
                    <m:r>
                      <m:rPr>
                        <m:sty m:val="p"/>
                      </m:rPr>
                      <a:rPr lang="en-SG" sz="2300" b="0" i="0" smtClean="0">
                        <a:solidFill>
                          <a:schemeClr val="tx1">
                            <a:lumMod val="65000"/>
                            <a:lumOff val="35000"/>
                          </a:schemeClr>
                        </a:solidFill>
                        <a:latin typeface="Cambria Math" panose="02040503050406030204" pitchFamily="18" charset="0"/>
                      </a:rPr>
                      <m:t>Δ</m:t>
                    </m:r>
                    <m:r>
                      <a:rPr lang="en-SG" sz="2300" b="0" i="1" smtClean="0">
                        <a:solidFill>
                          <a:schemeClr val="tx1">
                            <a:lumMod val="65000"/>
                            <a:lumOff val="35000"/>
                          </a:schemeClr>
                        </a:solidFill>
                        <a:latin typeface="Cambria Math" panose="02040503050406030204" pitchFamily="18" charset="0"/>
                      </a:rPr>
                      <m:t>𝜆</m:t>
                    </m:r>
                    <m:r>
                      <a:rPr lang="en-SG" sz="2300" b="0" i="1" smtClean="0">
                        <a:solidFill>
                          <a:schemeClr val="tx1">
                            <a:lumMod val="65000"/>
                            <a:lumOff val="35000"/>
                          </a:schemeClr>
                        </a:solidFill>
                        <a:latin typeface="Cambria Math" panose="02040503050406030204" pitchFamily="18" charset="0"/>
                      </a:rPr>
                      <m:t>&gt;0</m:t>
                    </m:r>
                  </m:oMath>
                </a14:m>
                <a:r>
                  <a:rPr lang="en-SG" sz="2300" dirty="0">
                    <a:solidFill>
                      <a:schemeClr val="tx1">
                        <a:lumMod val="65000"/>
                        <a:lumOff val="35000"/>
                      </a:schemeClr>
                    </a:solidFill>
                  </a:rPr>
                  <a:t>, the observed wavelength (</a:t>
                </a:r>
                <a14:m>
                  <m:oMath xmlns:m="http://schemas.openxmlformats.org/officeDocument/2006/math">
                    <m:sSup>
                      <m:sSupPr>
                        <m:ctrlPr>
                          <a:rPr lang="en-SG" sz="2300" i="1">
                            <a:solidFill>
                              <a:schemeClr val="tx1">
                                <a:lumMod val="65000"/>
                                <a:lumOff val="35000"/>
                              </a:schemeClr>
                            </a:solidFill>
                            <a:latin typeface="Cambria Math" panose="02040503050406030204" pitchFamily="18" charset="0"/>
                          </a:rPr>
                        </m:ctrlPr>
                      </m:sSupPr>
                      <m:e>
                        <m:r>
                          <a:rPr lang="en-SG" sz="2300" i="1">
                            <a:solidFill>
                              <a:schemeClr val="tx1">
                                <a:lumMod val="65000"/>
                                <a:lumOff val="35000"/>
                              </a:schemeClr>
                            </a:solidFill>
                            <a:latin typeface="Cambria Math" panose="02040503050406030204" pitchFamily="18" charset="0"/>
                          </a:rPr>
                          <m:t>𝜆</m:t>
                        </m:r>
                      </m:e>
                      <m:sup>
                        <m:r>
                          <a:rPr lang="en-SG" sz="2300" i="1">
                            <a:solidFill>
                              <a:schemeClr val="tx1">
                                <a:lumMod val="65000"/>
                                <a:lumOff val="35000"/>
                              </a:schemeClr>
                            </a:solidFill>
                            <a:latin typeface="Cambria Math" panose="02040503050406030204" pitchFamily="18" charset="0"/>
                          </a:rPr>
                          <m:t>′</m:t>
                        </m:r>
                      </m:sup>
                    </m:sSup>
                  </m:oMath>
                </a14:m>
                <a:r>
                  <a:rPr lang="en-SG" sz="2300" dirty="0">
                    <a:solidFill>
                      <a:schemeClr val="tx1">
                        <a:lumMod val="65000"/>
                        <a:lumOff val="35000"/>
                      </a:schemeClr>
                    </a:solidFill>
                  </a:rPr>
                  <a:t>) is thus</a:t>
                </a:r>
                <a:r>
                  <a:rPr lang="en-SG" sz="2300" dirty="0">
                    <a:solidFill>
                      <a:schemeClr val="tx1">
                        <a:lumMod val="50000"/>
                        <a:lumOff val="50000"/>
                      </a:schemeClr>
                    </a:solidFill>
                  </a:rPr>
                  <a:t> “</a:t>
                </a:r>
                <a:r>
                  <a:rPr lang="en-SG" sz="2300" dirty="0">
                    <a:solidFill>
                      <a:srgbClr val="FF0066"/>
                    </a:solidFill>
                  </a:rPr>
                  <a:t>reddened</a:t>
                </a:r>
                <a:r>
                  <a:rPr lang="en-SG" sz="2300" dirty="0">
                    <a:solidFill>
                      <a:schemeClr val="tx1">
                        <a:lumMod val="50000"/>
                        <a:lumOff val="50000"/>
                      </a:schemeClr>
                    </a:solidFill>
                  </a:rPr>
                  <a:t>”. </a:t>
                </a:r>
              </a:p>
            </p:txBody>
          </p:sp>
        </mc:Choice>
        <mc:Fallback xmlns="">
          <p:sp>
            <p:nvSpPr>
              <p:cNvPr id="13" name="TextBox 12">
                <a:extLst>
                  <a:ext uri="{FF2B5EF4-FFF2-40B4-BE49-F238E27FC236}">
                    <a16:creationId xmlns:a16="http://schemas.microsoft.com/office/drawing/2014/main" id="{B3866878-CE96-417D-B75A-FCB86D31EC37}"/>
                  </a:ext>
                </a:extLst>
              </p:cNvPr>
              <p:cNvSpPr txBox="1">
                <a:spLocks noRot="1" noChangeAspect="1" noMove="1" noResize="1" noEditPoints="1" noAdjustHandles="1" noChangeArrowheads="1" noChangeShapeType="1" noTextEdit="1"/>
              </p:cNvSpPr>
              <p:nvPr/>
            </p:nvSpPr>
            <p:spPr>
              <a:xfrm>
                <a:off x="1041648" y="5013176"/>
                <a:ext cx="10382944" cy="800219"/>
              </a:xfrm>
              <a:prstGeom prst="rect">
                <a:avLst/>
              </a:prstGeom>
              <a:blipFill>
                <a:blip r:embed="rId4"/>
                <a:stretch>
                  <a:fillRect l="-881" t="-5303" b="-1515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4888044-2ED6-4ABE-AA76-726B00B235BA}"/>
                  </a:ext>
                </a:extLst>
              </p:cNvPr>
              <p:cNvSpPr txBox="1"/>
              <p:nvPr/>
            </p:nvSpPr>
            <p:spPr>
              <a:xfrm>
                <a:off x="4327822" y="2015260"/>
                <a:ext cx="1093825" cy="788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700" b="0" i="1" smtClean="0">
                          <a:solidFill>
                            <a:schemeClr val="tx1">
                              <a:lumMod val="65000"/>
                              <a:lumOff val="35000"/>
                            </a:schemeClr>
                          </a:solidFill>
                          <a:latin typeface="Cambria Math" panose="02040503050406030204" pitchFamily="18" charset="0"/>
                        </a:rPr>
                        <m:t>𝑧</m:t>
                      </m:r>
                      <m:r>
                        <a:rPr lang="en-SG" sz="2700" b="0" i="1" smtClean="0">
                          <a:solidFill>
                            <a:schemeClr val="tx1">
                              <a:lumMod val="65000"/>
                              <a:lumOff val="35000"/>
                            </a:schemeClr>
                          </a:solidFill>
                          <a:latin typeface="Cambria Math" panose="02040503050406030204" pitchFamily="18" charset="0"/>
                        </a:rPr>
                        <m:t>=</m:t>
                      </m:r>
                      <m:f>
                        <m:fPr>
                          <m:ctrlPr>
                            <a:rPr lang="en-SG" sz="2700" b="0" i="1" smtClean="0">
                              <a:solidFill>
                                <a:schemeClr val="tx1">
                                  <a:lumMod val="65000"/>
                                  <a:lumOff val="35000"/>
                                </a:schemeClr>
                              </a:solidFill>
                              <a:latin typeface="Cambria Math" panose="02040503050406030204" pitchFamily="18" charset="0"/>
                            </a:rPr>
                          </m:ctrlPr>
                        </m:fPr>
                        <m:num>
                          <m:r>
                            <m:rPr>
                              <m:sty m:val="p"/>
                            </m:rPr>
                            <a:rPr lang="en-SG" sz="2700" b="0" i="0" smtClean="0">
                              <a:solidFill>
                                <a:schemeClr val="tx1">
                                  <a:lumMod val="65000"/>
                                  <a:lumOff val="35000"/>
                                </a:schemeClr>
                              </a:solidFill>
                              <a:latin typeface="Cambria Math" panose="02040503050406030204" pitchFamily="18" charset="0"/>
                            </a:rPr>
                            <m:t>Δ</m:t>
                          </m:r>
                          <m:r>
                            <a:rPr lang="en-SG" sz="2700" b="0" i="1" smtClean="0">
                              <a:solidFill>
                                <a:schemeClr val="tx1">
                                  <a:lumMod val="65000"/>
                                  <a:lumOff val="35000"/>
                                </a:schemeClr>
                              </a:solidFill>
                              <a:latin typeface="Cambria Math" panose="02040503050406030204" pitchFamily="18" charset="0"/>
                            </a:rPr>
                            <m:t>𝜆</m:t>
                          </m:r>
                        </m:num>
                        <m:den>
                          <m:r>
                            <a:rPr lang="en-SG" sz="2700" b="0" i="1" smtClean="0">
                              <a:solidFill>
                                <a:schemeClr val="tx1">
                                  <a:lumMod val="65000"/>
                                  <a:lumOff val="35000"/>
                                </a:schemeClr>
                              </a:solidFill>
                              <a:latin typeface="Cambria Math" panose="02040503050406030204" pitchFamily="18" charset="0"/>
                            </a:rPr>
                            <m:t>𝜆</m:t>
                          </m:r>
                        </m:den>
                      </m:f>
                    </m:oMath>
                  </m:oMathPara>
                </a14:m>
                <a:endParaRPr lang="en-SG" sz="2700" dirty="0">
                  <a:solidFill>
                    <a:schemeClr val="tx1">
                      <a:lumMod val="65000"/>
                      <a:lumOff val="35000"/>
                    </a:schemeClr>
                  </a:solidFill>
                </a:endParaRPr>
              </a:p>
            </p:txBody>
          </p:sp>
        </mc:Choice>
        <mc:Fallback xmlns="">
          <p:sp>
            <p:nvSpPr>
              <p:cNvPr id="14" name="TextBox 13">
                <a:extLst>
                  <a:ext uri="{FF2B5EF4-FFF2-40B4-BE49-F238E27FC236}">
                    <a16:creationId xmlns:a16="http://schemas.microsoft.com/office/drawing/2014/main" id="{84888044-2ED6-4ABE-AA76-726B00B235BA}"/>
                  </a:ext>
                </a:extLst>
              </p:cNvPr>
              <p:cNvSpPr txBox="1">
                <a:spLocks noRot="1" noChangeAspect="1" noMove="1" noResize="1" noEditPoints="1" noAdjustHandles="1" noChangeArrowheads="1" noChangeShapeType="1" noTextEdit="1"/>
              </p:cNvSpPr>
              <p:nvPr/>
            </p:nvSpPr>
            <p:spPr>
              <a:xfrm>
                <a:off x="4327822" y="2015260"/>
                <a:ext cx="1093825" cy="788999"/>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01D521E-7410-4316-B87A-07DD0F1F9D86}"/>
                  </a:ext>
                </a:extLst>
              </p:cNvPr>
              <p:cNvSpPr txBox="1"/>
              <p:nvPr/>
            </p:nvSpPr>
            <p:spPr>
              <a:xfrm>
                <a:off x="983432" y="2204864"/>
                <a:ext cx="3384376" cy="446276"/>
              </a:xfrm>
              <a:prstGeom prst="rect">
                <a:avLst/>
              </a:prstGeom>
              <a:noFill/>
            </p:spPr>
            <p:txBody>
              <a:bodyPr wrap="square" rtlCol="0">
                <a:spAutoFit/>
              </a:bodyPr>
              <a:lstStyle/>
              <a:p>
                <a:r>
                  <a:rPr lang="en-SG" sz="2300" dirty="0">
                    <a:solidFill>
                      <a:schemeClr val="tx1">
                        <a:lumMod val="65000"/>
                        <a:lumOff val="35000"/>
                      </a:schemeClr>
                    </a:solidFill>
                  </a:rPr>
                  <a:t> Define </a:t>
                </a:r>
                <a:r>
                  <a:rPr lang="en-SG" sz="2300" dirty="0">
                    <a:solidFill>
                      <a:schemeClr val="accent6"/>
                    </a:solidFill>
                  </a:rPr>
                  <a:t>redshift </a:t>
                </a:r>
                <a14:m>
                  <m:oMath xmlns:m="http://schemas.openxmlformats.org/officeDocument/2006/math">
                    <m:r>
                      <a:rPr lang="en-SG" sz="2300" b="0" i="1" smtClean="0">
                        <a:solidFill>
                          <a:schemeClr val="accent6"/>
                        </a:solidFill>
                        <a:latin typeface="Cambria Math" panose="02040503050406030204" pitchFamily="18" charset="0"/>
                      </a:rPr>
                      <m:t>𝑧</m:t>
                    </m:r>
                  </m:oMath>
                </a14:m>
                <a:endParaRPr lang="en-SG" sz="2300" dirty="0">
                  <a:solidFill>
                    <a:schemeClr val="tx1">
                      <a:lumMod val="50000"/>
                      <a:lumOff val="50000"/>
                    </a:schemeClr>
                  </a:solidFill>
                </a:endParaRPr>
              </a:p>
            </p:txBody>
          </p:sp>
        </mc:Choice>
        <mc:Fallback xmlns="">
          <p:sp>
            <p:nvSpPr>
              <p:cNvPr id="9" name="TextBox 8">
                <a:extLst>
                  <a:ext uri="{FF2B5EF4-FFF2-40B4-BE49-F238E27FC236}">
                    <a16:creationId xmlns:a16="http://schemas.microsoft.com/office/drawing/2014/main" id="{901D521E-7410-4316-B87A-07DD0F1F9D86}"/>
                  </a:ext>
                </a:extLst>
              </p:cNvPr>
              <p:cNvSpPr txBox="1">
                <a:spLocks noRot="1" noChangeAspect="1" noMove="1" noResize="1" noEditPoints="1" noAdjustHandles="1" noChangeArrowheads="1" noChangeShapeType="1" noTextEdit="1"/>
              </p:cNvSpPr>
              <p:nvPr/>
            </p:nvSpPr>
            <p:spPr>
              <a:xfrm>
                <a:off x="983432" y="2204864"/>
                <a:ext cx="3384376" cy="446276"/>
              </a:xfrm>
              <a:prstGeom prst="rect">
                <a:avLst/>
              </a:prstGeom>
              <a:blipFill>
                <a:blip r:embed="rId6"/>
                <a:stretch>
                  <a:fillRect l="-540" t="-10959" b="-301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5A989BD-AD28-4757-AE77-8784A48F0BD1}"/>
                  </a:ext>
                </a:extLst>
              </p:cNvPr>
              <p:cNvSpPr txBox="1"/>
              <p:nvPr/>
            </p:nvSpPr>
            <p:spPr>
              <a:xfrm>
                <a:off x="4295799" y="3573016"/>
                <a:ext cx="1852943" cy="7891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700" b="0" i="1" smtClean="0">
                          <a:solidFill>
                            <a:schemeClr val="tx1">
                              <a:lumMod val="65000"/>
                              <a:lumOff val="35000"/>
                            </a:schemeClr>
                          </a:solidFill>
                          <a:latin typeface="Cambria Math" panose="02040503050406030204" pitchFamily="18" charset="0"/>
                        </a:rPr>
                        <m:t>𝑧</m:t>
                      </m:r>
                      <m:r>
                        <a:rPr lang="en-SG" sz="2700" b="0" i="1" smtClean="0">
                          <a:solidFill>
                            <a:schemeClr val="tx1">
                              <a:lumMod val="65000"/>
                              <a:lumOff val="35000"/>
                            </a:schemeClr>
                          </a:solidFill>
                          <a:latin typeface="Cambria Math" panose="02040503050406030204" pitchFamily="18" charset="0"/>
                        </a:rPr>
                        <m:t>=</m:t>
                      </m:r>
                      <m:f>
                        <m:fPr>
                          <m:ctrlPr>
                            <a:rPr lang="en-SG" sz="2700" b="0" i="1" smtClean="0">
                              <a:solidFill>
                                <a:schemeClr val="tx1">
                                  <a:lumMod val="65000"/>
                                  <a:lumOff val="35000"/>
                                </a:schemeClr>
                              </a:solidFill>
                              <a:latin typeface="Cambria Math" panose="02040503050406030204" pitchFamily="18" charset="0"/>
                            </a:rPr>
                          </m:ctrlPr>
                        </m:fPr>
                        <m:num>
                          <m:r>
                            <m:rPr>
                              <m:sty m:val="p"/>
                            </m:rPr>
                            <a:rPr lang="en-SG" sz="2700" b="0" i="0" smtClean="0">
                              <a:solidFill>
                                <a:schemeClr val="tx1">
                                  <a:lumMod val="65000"/>
                                  <a:lumOff val="35000"/>
                                </a:schemeClr>
                              </a:solidFill>
                              <a:latin typeface="Cambria Math" panose="02040503050406030204" pitchFamily="18" charset="0"/>
                            </a:rPr>
                            <m:t>Δ</m:t>
                          </m:r>
                          <m:r>
                            <a:rPr lang="en-SG" sz="2700" b="0" i="1" smtClean="0">
                              <a:solidFill>
                                <a:schemeClr val="tx1">
                                  <a:lumMod val="65000"/>
                                  <a:lumOff val="35000"/>
                                </a:schemeClr>
                              </a:solidFill>
                              <a:latin typeface="Cambria Math" panose="02040503050406030204" pitchFamily="18" charset="0"/>
                            </a:rPr>
                            <m:t>𝜆</m:t>
                          </m:r>
                        </m:num>
                        <m:den>
                          <m:r>
                            <a:rPr lang="en-SG" sz="2700" b="0" i="1" smtClean="0">
                              <a:solidFill>
                                <a:schemeClr val="tx1">
                                  <a:lumMod val="65000"/>
                                  <a:lumOff val="35000"/>
                                </a:schemeClr>
                              </a:solidFill>
                              <a:latin typeface="Cambria Math" panose="02040503050406030204" pitchFamily="18" charset="0"/>
                            </a:rPr>
                            <m:t>𝜆</m:t>
                          </m:r>
                        </m:den>
                      </m:f>
                      <m:r>
                        <a:rPr lang="en-SG" sz="2700" b="0" i="1" smtClean="0">
                          <a:solidFill>
                            <a:schemeClr val="tx1">
                              <a:lumMod val="65000"/>
                              <a:lumOff val="35000"/>
                            </a:schemeClr>
                          </a:solidFill>
                          <a:latin typeface="Cambria Math" panose="02040503050406030204" pitchFamily="18" charset="0"/>
                        </a:rPr>
                        <m:t>=</m:t>
                      </m:r>
                      <m:f>
                        <m:fPr>
                          <m:ctrlPr>
                            <a:rPr lang="en-SG" sz="2700" b="0" i="1" smtClean="0">
                              <a:solidFill>
                                <a:schemeClr val="tx1">
                                  <a:lumMod val="65000"/>
                                  <a:lumOff val="35000"/>
                                </a:schemeClr>
                              </a:solidFill>
                              <a:latin typeface="Cambria Math" panose="02040503050406030204" pitchFamily="18" charset="0"/>
                            </a:rPr>
                          </m:ctrlPr>
                        </m:fPr>
                        <m:num>
                          <m:sSub>
                            <m:sSubPr>
                              <m:ctrlPr>
                                <a:rPr lang="en-SG" sz="2700" b="0" i="1" smtClean="0">
                                  <a:solidFill>
                                    <a:schemeClr val="tx1">
                                      <a:lumMod val="65000"/>
                                      <a:lumOff val="35000"/>
                                    </a:schemeClr>
                                  </a:solidFill>
                                  <a:latin typeface="Cambria Math" panose="02040503050406030204" pitchFamily="18" charset="0"/>
                                </a:rPr>
                              </m:ctrlPr>
                            </m:sSubPr>
                            <m:e>
                              <m:r>
                                <a:rPr lang="en-SG" sz="2700" b="0" i="1" smtClean="0">
                                  <a:solidFill>
                                    <a:schemeClr val="tx1">
                                      <a:lumMod val="65000"/>
                                      <a:lumOff val="35000"/>
                                    </a:schemeClr>
                                  </a:solidFill>
                                  <a:latin typeface="Cambria Math" panose="02040503050406030204" pitchFamily="18" charset="0"/>
                                </a:rPr>
                                <m:t>𝑣</m:t>
                              </m:r>
                            </m:e>
                            <m:sub>
                              <m:r>
                                <a:rPr lang="en-SG" sz="2700" b="0" i="1" smtClean="0">
                                  <a:solidFill>
                                    <a:schemeClr val="tx1">
                                      <a:lumMod val="65000"/>
                                      <a:lumOff val="35000"/>
                                    </a:schemeClr>
                                  </a:solidFill>
                                  <a:latin typeface="Cambria Math" panose="02040503050406030204" pitchFamily="18" charset="0"/>
                                </a:rPr>
                                <m:t>𝑠</m:t>
                              </m:r>
                            </m:sub>
                          </m:sSub>
                        </m:num>
                        <m:den>
                          <m:r>
                            <a:rPr lang="en-SG" sz="2700" b="0" i="1" smtClean="0">
                              <a:solidFill>
                                <a:schemeClr val="tx1">
                                  <a:lumMod val="65000"/>
                                  <a:lumOff val="35000"/>
                                </a:schemeClr>
                              </a:solidFill>
                              <a:latin typeface="Cambria Math" panose="02040503050406030204" pitchFamily="18" charset="0"/>
                            </a:rPr>
                            <m:t>𝑐</m:t>
                          </m:r>
                        </m:den>
                      </m:f>
                    </m:oMath>
                  </m:oMathPara>
                </a14:m>
                <a:endParaRPr lang="en-SG" sz="2700" dirty="0">
                  <a:solidFill>
                    <a:schemeClr val="tx1">
                      <a:lumMod val="65000"/>
                      <a:lumOff val="35000"/>
                    </a:schemeClr>
                  </a:solidFill>
                </a:endParaRPr>
              </a:p>
            </p:txBody>
          </p:sp>
        </mc:Choice>
        <mc:Fallback xmlns="">
          <p:sp>
            <p:nvSpPr>
              <p:cNvPr id="11" name="TextBox 10">
                <a:extLst>
                  <a:ext uri="{FF2B5EF4-FFF2-40B4-BE49-F238E27FC236}">
                    <a16:creationId xmlns:a16="http://schemas.microsoft.com/office/drawing/2014/main" id="{95A989BD-AD28-4757-AE77-8784A48F0BD1}"/>
                  </a:ext>
                </a:extLst>
              </p:cNvPr>
              <p:cNvSpPr txBox="1">
                <a:spLocks noRot="1" noChangeAspect="1" noMove="1" noResize="1" noEditPoints="1" noAdjustHandles="1" noChangeArrowheads="1" noChangeShapeType="1" noTextEdit="1"/>
              </p:cNvSpPr>
              <p:nvPr/>
            </p:nvSpPr>
            <p:spPr>
              <a:xfrm>
                <a:off x="4295799" y="3573016"/>
                <a:ext cx="1852943" cy="789190"/>
              </a:xfrm>
              <a:prstGeom prst="rect">
                <a:avLst/>
              </a:prstGeom>
              <a:blipFill>
                <a:blip r:embed="rId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225856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A95E688-409C-A351-A4D0-EEE12F6765D6}"/>
              </a:ext>
            </a:extLst>
          </p:cNvPr>
          <p:cNvSpPr>
            <a:spLocks noGrp="1"/>
          </p:cNvSpPr>
          <p:nvPr>
            <p:ph type="sldNum" sz="quarter" idx="12"/>
          </p:nvPr>
        </p:nvSpPr>
        <p:spPr>
          <a:xfrm>
            <a:off x="8764336" y="6360008"/>
            <a:ext cx="2844800" cy="365125"/>
          </a:xfrm>
        </p:spPr>
        <p:txBody>
          <a:bodyPr/>
          <a:lstStyle/>
          <a:p>
            <a:fld id="{7081BC99-F884-43C5-B753-915CEB8D5D35}" type="slidenum">
              <a:rPr lang="en-SG" smtClean="0"/>
              <a:pPr/>
              <a:t>3</a:t>
            </a:fld>
            <a:endParaRPr lang="en-SG" dirty="0"/>
          </a:p>
        </p:txBody>
      </p:sp>
      <p:sp>
        <p:nvSpPr>
          <p:cNvPr id="8" name="Rectangle: Rounded Corners 7">
            <a:extLst>
              <a:ext uri="{FF2B5EF4-FFF2-40B4-BE49-F238E27FC236}">
                <a16:creationId xmlns:a16="http://schemas.microsoft.com/office/drawing/2014/main" id="{041C9B0C-903C-1E22-05A2-207D04BBE704}"/>
              </a:ext>
            </a:extLst>
          </p:cNvPr>
          <p:cNvSpPr/>
          <p:nvPr/>
        </p:nvSpPr>
        <p:spPr>
          <a:xfrm>
            <a:off x="1281724" y="201818"/>
            <a:ext cx="3217467" cy="458688"/>
          </a:xfrm>
          <a:prstGeom prst="roundRect">
            <a:avLst/>
          </a:prstGeom>
          <a:solidFill>
            <a:schemeClr val="tx2">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tx2"/>
                </a:solidFill>
              </a:rPr>
              <a:t>What do we measure?</a:t>
            </a:r>
          </a:p>
        </p:txBody>
      </p:sp>
      <p:sp>
        <p:nvSpPr>
          <p:cNvPr id="9" name="Rectangle: Rounded Corners 8">
            <a:extLst>
              <a:ext uri="{FF2B5EF4-FFF2-40B4-BE49-F238E27FC236}">
                <a16:creationId xmlns:a16="http://schemas.microsoft.com/office/drawing/2014/main" id="{5EAF25A1-69BB-6348-66F1-6C8F561ABC33}"/>
              </a:ext>
            </a:extLst>
          </p:cNvPr>
          <p:cNvSpPr/>
          <p:nvPr/>
        </p:nvSpPr>
        <p:spPr>
          <a:xfrm>
            <a:off x="7104112" y="201100"/>
            <a:ext cx="3217467" cy="458688"/>
          </a:xfrm>
          <a:prstGeom prst="roundRect">
            <a:avLst/>
          </a:prstGeom>
          <a:solidFill>
            <a:schemeClr val="accent4">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accent4"/>
                </a:solidFill>
              </a:rPr>
              <a:t>What do we model?</a:t>
            </a:r>
          </a:p>
        </p:txBody>
      </p:sp>
      <p:sp>
        <p:nvSpPr>
          <p:cNvPr id="10" name="Oval 9">
            <a:extLst>
              <a:ext uri="{FF2B5EF4-FFF2-40B4-BE49-F238E27FC236}">
                <a16:creationId xmlns:a16="http://schemas.microsoft.com/office/drawing/2014/main" id="{F4008D1A-22A4-638A-A2B0-F567EC5EDECE}"/>
              </a:ext>
            </a:extLst>
          </p:cNvPr>
          <p:cNvSpPr/>
          <p:nvPr/>
        </p:nvSpPr>
        <p:spPr>
          <a:xfrm>
            <a:off x="6518677" y="921046"/>
            <a:ext cx="2448000" cy="2448000"/>
          </a:xfrm>
          <a:prstGeom prst="ellipse">
            <a:avLst/>
          </a:prstGeom>
          <a:solidFill>
            <a:schemeClr val="accent4">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accent4"/>
                </a:solidFill>
              </a:rPr>
              <a:t>Planetary motion </a:t>
            </a:r>
            <a:r>
              <a:rPr lang="en-SG" sz="1900" dirty="0">
                <a:solidFill>
                  <a:schemeClr val="accent4"/>
                </a:solidFill>
              </a:rPr>
              <a:t>(Chapter 1, 2)</a:t>
            </a:r>
          </a:p>
        </p:txBody>
      </p:sp>
      <p:sp>
        <p:nvSpPr>
          <p:cNvPr id="21" name="Oval 20">
            <a:extLst>
              <a:ext uri="{FF2B5EF4-FFF2-40B4-BE49-F238E27FC236}">
                <a16:creationId xmlns:a16="http://schemas.microsoft.com/office/drawing/2014/main" id="{D9384B11-B0A7-2FCA-9396-4ED420CC2EF5}"/>
              </a:ext>
            </a:extLst>
          </p:cNvPr>
          <p:cNvSpPr/>
          <p:nvPr/>
        </p:nvSpPr>
        <p:spPr>
          <a:xfrm>
            <a:off x="8472264" y="1627591"/>
            <a:ext cx="2448000" cy="2448000"/>
          </a:xfrm>
          <a:prstGeom prst="ellipse">
            <a:avLst/>
          </a:prstGeom>
          <a:solidFill>
            <a:schemeClr val="accent4">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accent4"/>
                </a:solidFill>
              </a:rPr>
              <a:t>Light, atoms &amp; molecules </a:t>
            </a:r>
            <a:r>
              <a:rPr lang="en-SG" sz="1900" dirty="0">
                <a:solidFill>
                  <a:schemeClr val="accent4"/>
                </a:solidFill>
              </a:rPr>
              <a:t>(Chapter 3, 4)</a:t>
            </a:r>
          </a:p>
        </p:txBody>
      </p:sp>
      <p:sp>
        <p:nvSpPr>
          <p:cNvPr id="22" name="Oval 21">
            <a:extLst>
              <a:ext uri="{FF2B5EF4-FFF2-40B4-BE49-F238E27FC236}">
                <a16:creationId xmlns:a16="http://schemas.microsoft.com/office/drawing/2014/main" id="{831DE28B-C56F-2E24-5B3E-4BDB15B9F467}"/>
              </a:ext>
            </a:extLst>
          </p:cNvPr>
          <p:cNvSpPr/>
          <p:nvPr/>
        </p:nvSpPr>
        <p:spPr>
          <a:xfrm>
            <a:off x="8557421" y="3630304"/>
            <a:ext cx="2448000" cy="2448000"/>
          </a:xfrm>
          <a:prstGeom prst="ellipse">
            <a:avLst/>
          </a:prstGeom>
          <a:solidFill>
            <a:schemeClr val="accent4">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accent4"/>
                </a:solidFill>
              </a:rPr>
              <a:t>Space &amp; time </a:t>
            </a:r>
          </a:p>
          <a:p>
            <a:pPr algn="ctr"/>
            <a:r>
              <a:rPr lang="en-SG" sz="1900" dirty="0">
                <a:solidFill>
                  <a:schemeClr val="accent4"/>
                </a:solidFill>
              </a:rPr>
              <a:t>(Chapter 6)</a:t>
            </a:r>
          </a:p>
        </p:txBody>
      </p:sp>
      <p:sp>
        <p:nvSpPr>
          <p:cNvPr id="27" name="Oval 26">
            <a:extLst>
              <a:ext uri="{FF2B5EF4-FFF2-40B4-BE49-F238E27FC236}">
                <a16:creationId xmlns:a16="http://schemas.microsoft.com/office/drawing/2014/main" id="{287FEEFB-4EFC-8CFE-CAD4-1B169228EF4A}"/>
              </a:ext>
            </a:extLst>
          </p:cNvPr>
          <p:cNvSpPr/>
          <p:nvPr/>
        </p:nvSpPr>
        <p:spPr>
          <a:xfrm>
            <a:off x="2783632" y="926661"/>
            <a:ext cx="2448000" cy="2448000"/>
          </a:xfrm>
          <a:prstGeom prst="ellipse">
            <a:avLst/>
          </a:prstGeom>
          <a:solidFill>
            <a:schemeClr val="tx2">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tx2"/>
                </a:solidFill>
              </a:rPr>
              <a:t>Position, appearance </a:t>
            </a:r>
            <a:endParaRPr lang="en-SG" sz="2300" dirty="0">
              <a:solidFill>
                <a:schemeClr val="tx2"/>
              </a:solidFill>
            </a:endParaRPr>
          </a:p>
          <a:p>
            <a:pPr algn="ctr"/>
            <a:r>
              <a:rPr lang="en-SG" sz="1700" dirty="0">
                <a:solidFill>
                  <a:schemeClr val="tx2"/>
                </a:solidFill>
              </a:rPr>
              <a:t>(Chapter 1)</a:t>
            </a:r>
          </a:p>
        </p:txBody>
      </p:sp>
      <p:sp>
        <p:nvSpPr>
          <p:cNvPr id="28" name="Oval 27">
            <a:extLst>
              <a:ext uri="{FF2B5EF4-FFF2-40B4-BE49-F238E27FC236}">
                <a16:creationId xmlns:a16="http://schemas.microsoft.com/office/drawing/2014/main" id="{4EF6F4FB-7D00-C0E2-323E-78684747CAD9}"/>
              </a:ext>
            </a:extLst>
          </p:cNvPr>
          <p:cNvSpPr/>
          <p:nvPr/>
        </p:nvSpPr>
        <p:spPr>
          <a:xfrm>
            <a:off x="786507" y="1636733"/>
            <a:ext cx="2448000" cy="2448000"/>
          </a:xfrm>
          <a:prstGeom prst="ellipse">
            <a:avLst/>
          </a:prstGeom>
          <a:solidFill>
            <a:schemeClr val="tx2">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tx2"/>
                </a:solidFill>
              </a:rPr>
              <a:t>Spectra, composition</a:t>
            </a:r>
            <a:r>
              <a:rPr lang="en-SG" sz="2300" dirty="0">
                <a:solidFill>
                  <a:schemeClr val="tx2"/>
                </a:solidFill>
              </a:rPr>
              <a:t> </a:t>
            </a:r>
            <a:r>
              <a:rPr lang="en-SG" sz="1700" dirty="0">
                <a:solidFill>
                  <a:schemeClr val="tx2"/>
                </a:solidFill>
              </a:rPr>
              <a:t>(Chapter 3, 4)</a:t>
            </a:r>
          </a:p>
        </p:txBody>
      </p:sp>
      <p:sp>
        <p:nvSpPr>
          <p:cNvPr id="29" name="Oval 28">
            <a:extLst>
              <a:ext uri="{FF2B5EF4-FFF2-40B4-BE49-F238E27FC236}">
                <a16:creationId xmlns:a16="http://schemas.microsoft.com/office/drawing/2014/main" id="{AEC7B7E1-1760-C3AF-54E9-2067C212C631}"/>
              </a:ext>
            </a:extLst>
          </p:cNvPr>
          <p:cNvSpPr/>
          <p:nvPr/>
        </p:nvSpPr>
        <p:spPr>
          <a:xfrm>
            <a:off x="786507" y="3634149"/>
            <a:ext cx="2448000" cy="2448000"/>
          </a:xfrm>
          <a:prstGeom prst="ellipse">
            <a:avLst/>
          </a:prstGeom>
          <a:solidFill>
            <a:schemeClr val="tx2">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tx2"/>
                </a:solidFill>
              </a:rPr>
              <a:t>Brightness &amp;  distance</a:t>
            </a:r>
          </a:p>
          <a:p>
            <a:pPr algn="ctr"/>
            <a:r>
              <a:rPr lang="en-SG" sz="1700" dirty="0">
                <a:solidFill>
                  <a:schemeClr val="tx2"/>
                </a:solidFill>
              </a:rPr>
              <a:t>Chapter 5</a:t>
            </a:r>
          </a:p>
        </p:txBody>
      </p:sp>
      <p:sp>
        <p:nvSpPr>
          <p:cNvPr id="30" name="Oval 29">
            <a:extLst>
              <a:ext uri="{FF2B5EF4-FFF2-40B4-BE49-F238E27FC236}">
                <a16:creationId xmlns:a16="http://schemas.microsoft.com/office/drawing/2014/main" id="{5DAF0C0E-30C3-2C0C-DEB1-6A1B9E5E8FA4}"/>
              </a:ext>
            </a:extLst>
          </p:cNvPr>
          <p:cNvSpPr/>
          <p:nvPr/>
        </p:nvSpPr>
        <p:spPr>
          <a:xfrm>
            <a:off x="2783632" y="4365376"/>
            <a:ext cx="2448000" cy="2448000"/>
          </a:xfrm>
          <a:prstGeom prst="ellipse">
            <a:avLst/>
          </a:prstGeom>
          <a:solidFill>
            <a:schemeClr val="tx2">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tx2"/>
                </a:solidFill>
              </a:rPr>
              <a:t>Redshift, temperature etc..</a:t>
            </a:r>
          </a:p>
          <a:p>
            <a:pPr algn="ctr"/>
            <a:r>
              <a:rPr lang="en-SG" sz="1700" dirty="0">
                <a:solidFill>
                  <a:schemeClr val="tx2"/>
                </a:solidFill>
              </a:rPr>
              <a:t>Chapter 5</a:t>
            </a:r>
          </a:p>
        </p:txBody>
      </p:sp>
      <p:sp>
        <p:nvSpPr>
          <p:cNvPr id="33" name="Hexagon 32">
            <a:extLst>
              <a:ext uri="{FF2B5EF4-FFF2-40B4-BE49-F238E27FC236}">
                <a16:creationId xmlns:a16="http://schemas.microsoft.com/office/drawing/2014/main" id="{5559DE0F-9DAF-FC37-49D6-2D2CCADDFF3E}"/>
              </a:ext>
            </a:extLst>
          </p:cNvPr>
          <p:cNvSpPr/>
          <p:nvPr/>
        </p:nvSpPr>
        <p:spPr>
          <a:xfrm>
            <a:off x="4443648" y="1074346"/>
            <a:ext cx="1656184"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Brahe</a:t>
            </a:r>
          </a:p>
        </p:txBody>
      </p:sp>
      <p:sp>
        <p:nvSpPr>
          <p:cNvPr id="34" name="Hexagon 33">
            <a:extLst>
              <a:ext uri="{FF2B5EF4-FFF2-40B4-BE49-F238E27FC236}">
                <a16:creationId xmlns:a16="http://schemas.microsoft.com/office/drawing/2014/main" id="{AFA5F360-4279-97FE-3B53-6AB3C3469182}"/>
              </a:ext>
            </a:extLst>
          </p:cNvPr>
          <p:cNvSpPr/>
          <p:nvPr/>
        </p:nvSpPr>
        <p:spPr>
          <a:xfrm>
            <a:off x="5959128" y="802506"/>
            <a:ext cx="2369119"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Kepler, Newton</a:t>
            </a:r>
          </a:p>
        </p:txBody>
      </p:sp>
      <p:sp>
        <p:nvSpPr>
          <p:cNvPr id="35" name="Hexagon 34">
            <a:extLst>
              <a:ext uri="{FF2B5EF4-FFF2-40B4-BE49-F238E27FC236}">
                <a16:creationId xmlns:a16="http://schemas.microsoft.com/office/drawing/2014/main" id="{4E4E388F-A3A3-2212-A181-40D5C8150A33}"/>
              </a:ext>
            </a:extLst>
          </p:cNvPr>
          <p:cNvSpPr/>
          <p:nvPr/>
        </p:nvSpPr>
        <p:spPr>
          <a:xfrm>
            <a:off x="4993306" y="1618018"/>
            <a:ext cx="1491878"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Galileo</a:t>
            </a:r>
          </a:p>
        </p:txBody>
      </p:sp>
      <p:sp>
        <p:nvSpPr>
          <p:cNvPr id="38" name="Oval 37">
            <a:extLst>
              <a:ext uri="{FF2B5EF4-FFF2-40B4-BE49-F238E27FC236}">
                <a16:creationId xmlns:a16="http://schemas.microsoft.com/office/drawing/2014/main" id="{07B4F672-897B-C29D-8E0B-02BFE79E8B12}"/>
              </a:ext>
            </a:extLst>
          </p:cNvPr>
          <p:cNvSpPr/>
          <p:nvPr/>
        </p:nvSpPr>
        <p:spPr>
          <a:xfrm>
            <a:off x="6485184" y="4372460"/>
            <a:ext cx="2448000" cy="2448000"/>
          </a:xfrm>
          <a:prstGeom prst="ellipse">
            <a:avLst/>
          </a:prstGeom>
          <a:solidFill>
            <a:schemeClr val="accent4">
              <a:lumMod val="20000"/>
              <a:lumOff val="8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300" b="1" dirty="0">
                <a:solidFill>
                  <a:schemeClr val="accent4"/>
                </a:solidFill>
              </a:rPr>
              <a:t>Expanding Universe </a:t>
            </a:r>
            <a:r>
              <a:rPr lang="en-SG" sz="1900" dirty="0">
                <a:solidFill>
                  <a:schemeClr val="accent4"/>
                </a:solidFill>
              </a:rPr>
              <a:t>(Chapter 7)</a:t>
            </a:r>
          </a:p>
        </p:txBody>
      </p:sp>
      <p:sp>
        <p:nvSpPr>
          <p:cNvPr id="39" name="Hexagon 38">
            <a:extLst>
              <a:ext uri="{FF2B5EF4-FFF2-40B4-BE49-F238E27FC236}">
                <a16:creationId xmlns:a16="http://schemas.microsoft.com/office/drawing/2014/main" id="{E187C24A-AD5E-F17D-8ADC-6142CDDC3792}"/>
              </a:ext>
            </a:extLst>
          </p:cNvPr>
          <p:cNvSpPr/>
          <p:nvPr/>
        </p:nvSpPr>
        <p:spPr>
          <a:xfrm>
            <a:off x="10107501" y="3694969"/>
            <a:ext cx="1656184"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Einstein</a:t>
            </a:r>
          </a:p>
        </p:txBody>
      </p:sp>
      <p:sp>
        <p:nvSpPr>
          <p:cNvPr id="40" name="Hexagon 39">
            <a:extLst>
              <a:ext uri="{FF2B5EF4-FFF2-40B4-BE49-F238E27FC236}">
                <a16:creationId xmlns:a16="http://schemas.microsoft.com/office/drawing/2014/main" id="{CC2B3A21-1254-9A88-0D6B-7352402801FF}"/>
              </a:ext>
            </a:extLst>
          </p:cNvPr>
          <p:cNvSpPr/>
          <p:nvPr/>
        </p:nvSpPr>
        <p:spPr>
          <a:xfrm>
            <a:off x="9870085" y="1271627"/>
            <a:ext cx="2131016" cy="720079"/>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Bohr, Schrödinger</a:t>
            </a:r>
          </a:p>
        </p:txBody>
      </p:sp>
      <p:sp>
        <p:nvSpPr>
          <p:cNvPr id="42" name="Hexagon 41">
            <a:extLst>
              <a:ext uri="{FF2B5EF4-FFF2-40B4-BE49-F238E27FC236}">
                <a16:creationId xmlns:a16="http://schemas.microsoft.com/office/drawing/2014/main" id="{A4826AE2-B354-9709-11FB-290296756BE9}"/>
              </a:ext>
            </a:extLst>
          </p:cNvPr>
          <p:cNvSpPr/>
          <p:nvPr/>
        </p:nvSpPr>
        <p:spPr>
          <a:xfrm>
            <a:off x="5316789" y="5462571"/>
            <a:ext cx="1384009"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Hubble</a:t>
            </a:r>
          </a:p>
        </p:txBody>
      </p:sp>
      <p:sp>
        <p:nvSpPr>
          <p:cNvPr id="43" name="Hexagon 42">
            <a:extLst>
              <a:ext uri="{FF2B5EF4-FFF2-40B4-BE49-F238E27FC236}">
                <a16:creationId xmlns:a16="http://schemas.microsoft.com/office/drawing/2014/main" id="{6E204C8E-470E-5842-F16B-FF0DB1974F92}"/>
              </a:ext>
            </a:extLst>
          </p:cNvPr>
          <p:cNvSpPr/>
          <p:nvPr/>
        </p:nvSpPr>
        <p:spPr>
          <a:xfrm>
            <a:off x="10444546" y="3154969"/>
            <a:ext cx="1656184"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Planck</a:t>
            </a:r>
          </a:p>
        </p:txBody>
      </p:sp>
      <p:sp>
        <p:nvSpPr>
          <p:cNvPr id="44" name="Hexagon 43">
            <a:extLst>
              <a:ext uri="{FF2B5EF4-FFF2-40B4-BE49-F238E27FC236}">
                <a16:creationId xmlns:a16="http://schemas.microsoft.com/office/drawing/2014/main" id="{DE3EFD7D-72F6-931E-26F3-C1384E817571}"/>
              </a:ext>
            </a:extLst>
          </p:cNvPr>
          <p:cNvSpPr/>
          <p:nvPr/>
        </p:nvSpPr>
        <p:spPr>
          <a:xfrm>
            <a:off x="315077" y="5808304"/>
            <a:ext cx="1656184"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Leavitt</a:t>
            </a:r>
          </a:p>
        </p:txBody>
      </p:sp>
      <p:sp>
        <p:nvSpPr>
          <p:cNvPr id="45" name="Hexagon 44">
            <a:extLst>
              <a:ext uri="{FF2B5EF4-FFF2-40B4-BE49-F238E27FC236}">
                <a16:creationId xmlns:a16="http://schemas.microsoft.com/office/drawing/2014/main" id="{CF6E979F-23D5-86AA-2077-8F1C41B3FAFB}"/>
              </a:ext>
            </a:extLst>
          </p:cNvPr>
          <p:cNvSpPr/>
          <p:nvPr/>
        </p:nvSpPr>
        <p:spPr>
          <a:xfrm>
            <a:off x="77149" y="3097994"/>
            <a:ext cx="1138614"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You!</a:t>
            </a:r>
          </a:p>
        </p:txBody>
      </p:sp>
      <p:grpSp>
        <p:nvGrpSpPr>
          <p:cNvPr id="50" name="Group 49">
            <a:extLst>
              <a:ext uri="{FF2B5EF4-FFF2-40B4-BE49-F238E27FC236}">
                <a16:creationId xmlns:a16="http://schemas.microsoft.com/office/drawing/2014/main" id="{29A556A3-DF94-C5E8-1E84-5A252007E1FD}"/>
              </a:ext>
            </a:extLst>
          </p:cNvPr>
          <p:cNvGrpSpPr/>
          <p:nvPr/>
        </p:nvGrpSpPr>
        <p:grpSpPr>
          <a:xfrm>
            <a:off x="4026762" y="2434742"/>
            <a:ext cx="3627251" cy="2893013"/>
            <a:chOff x="4026762" y="2485540"/>
            <a:chExt cx="3627251" cy="2893013"/>
          </a:xfrm>
        </p:grpSpPr>
        <p:pic>
          <p:nvPicPr>
            <p:cNvPr id="1026" name="Picture 2" descr="Earliest galaxies challenge ideas about star birth in infant universe |  Science | AAAS">
              <a:extLst>
                <a:ext uri="{FF2B5EF4-FFF2-40B4-BE49-F238E27FC236}">
                  <a16:creationId xmlns:a16="http://schemas.microsoft.com/office/drawing/2014/main" id="{AA9A1D7A-6855-17E9-8111-0C41B23A3A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667" b="32150"/>
            <a:stretch/>
          </p:blipFill>
          <p:spPr bwMode="auto">
            <a:xfrm>
              <a:off x="4026762" y="2485540"/>
              <a:ext cx="3627251" cy="2893013"/>
            </a:xfrm>
            <a:prstGeom prst="ellipse">
              <a:avLst/>
            </a:prstGeom>
            <a:noFill/>
            <a:extLst>
              <a:ext uri="{909E8E84-426E-40DD-AFC4-6F175D3DCCD1}">
                <a14:hiddenFill xmlns:a14="http://schemas.microsoft.com/office/drawing/2010/main">
                  <a:solidFill>
                    <a:srgbClr val="FFFFFF"/>
                  </a:solidFill>
                </a14:hiddenFill>
              </a:ext>
            </a:extLst>
          </p:spPr>
        </p:pic>
        <p:sp>
          <p:nvSpPr>
            <p:cNvPr id="49" name="Oval 48">
              <a:extLst>
                <a:ext uri="{FF2B5EF4-FFF2-40B4-BE49-F238E27FC236}">
                  <a16:creationId xmlns:a16="http://schemas.microsoft.com/office/drawing/2014/main" id="{E677A123-E2F5-39FE-D3A7-27173799D41A}"/>
                </a:ext>
              </a:extLst>
            </p:cNvPr>
            <p:cNvSpPr/>
            <p:nvPr/>
          </p:nvSpPr>
          <p:spPr>
            <a:xfrm>
              <a:off x="4042403" y="2497654"/>
              <a:ext cx="3600000" cy="2880000"/>
            </a:xfrm>
            <a:prstGeom prst="ellipse">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900" b="1" dirty="0">
                  <a:ln>
                    <a:solidFill>
                      <a:schemeClr val="tx2"/>
                    </a:solidFill>
                  </a:ln>
                </a:rPr>
                <a:t>The Beautiful and Evolving Universe</a:t>
              </a:r>
            </a:p>
          </p:txBody>
        </p:sp>
      </p:grpSp>
      <p:sp>
        <p:nvSpPr>
          <p:cNvPr id="51" name="Hexagon 50">
            <a:extLst>
              <a:ext uri="{FF2B5EF4-FFF2-40B4-BE49-F238E27FC236}">
                <a16:creationId xmlns:a16="http://schemas.microsoft.com/office/drawing/2014/main" id="{098A2E8C-DE13-FBA9-A42C-826E5A2131D3}"/>
              </a:ext>
            </a:extLst>
          </p:cNvPr>
          <p:cNvSpPr/>
          <p:nvPr/>
        </p:nvSpPr>
        <p:spPr>
          <a:xfrm>
            <a:off x="4667114" y="6002571"/>
            <a:ext cx="1631056"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err="1">
                <a:solidFill>
                  <a:schemeClr val="tx1">
                    <a:lumMod val="75000"/>
                    <a:lumOff val="25000"/>
                  </a:schemeClr>
                </a:solidFill>
              </a:rPr>
              <a:t>Humason</a:t>
            </a:r>
            <a:endParaRPr lang="en-SG" sz="1900" dirty="0">
              <a:solidFill>
                <a:schemeClr val="tx1">
                  <a:lumMod val="75000"/>
                  <a:lumOff val="25000"/>
                </a:schemeClr>
              </a:solidFill>
            </a:endParaRPr>
          </a:p>
        </p:txBody>
      </p:sp>
      <p:sp>
        <p:nvSpPr>
          <p:cNvPr id="52" name="Hexagon 51">
            <a:extLst>
              <a:ext uri="{FF2B5EF4-FFF2-40B4-BE49-F238E27FC236}">
                <a16:creationId xmlns:a16="http://schemas.microsoft.com/office/drawing/2014/main" id="{BC753D1C-7014-DA7D-507E-61BDCBA30886}"/>
              </a:ext>
            </a:extLst>
          </p:cNvPr>
          <p:cNvSpPr/>
          <p:nvPr/>
        </p:nvSpPr>
        <p:spPr>
          <a:xfrm>
            <a:off x="8181652" y="6105173"/>
            <a:ext cx="1298724"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FLRW</a:t>
            </a:r>
          </a:p>
        </p:txBody>
      </p:sp>
      <p:sp>
        <p:nvSpPr>
          <p:cNvPr id="5" name="Hexagon 4">
            <a:extLst>
              <a:ext uri="{FF2B5EF4-FFF2-40B4-BE49-F238E27FC236}">
                <a16:creationId xmlns:a16="http://schemas.microsoft.com/office/drawing/2014/main" id="{97EF6BE9-2067-C1F3-078B-34DACDEC4830}"/>
              </a:ext>
            </a:extLst>
          </p:cNvPr>
          <p:cNvSpPr/>
          <p:nvPr/>
        </p:nvSpPr>
        <p:spPr>
          <a:xfrm>
            <a:off x="285707" y="1354216"/>
            <a:ext cx="1705837" cy="540000"/>
          </a:xfrm>
          <a:prstGeom prst="hexagon">
            <a:avLst/>
          </a:prstGeom>
          <a:solidFill>
            <a:schemeClr val="accent3">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900" dirty="0">
                <a:solidFill>
                  <a:schemeClr val="tx1">
                    <a:lumMod val="75000"/>
                    <a:lumOff val="25000"/>
                  </a:schemeClr>
                </a:solidFill>
              </a:rPr>
              <a:t>Fraunhofer</a:t>
            </a:r>
          </a:p>
        </p:txBody>
      </p:sp>
    </p:spTree>
    <p:extLst>
      <p:ext uri="{BB962C8B-B14F-4D97-AF65-F5344CB8AC3E}">
        <p14:creationId xmlns:p14="http://schemas.microsoft.com/office/powerpoint/2010/main" val="287950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1" grpId="0" animBg="1"/>
      <p:bldP spid="22" grpId="0" animBg="1"/>
      <p:bldP spid="27" grpId="0" animBg="1"/>
      <p:bldP spid="28" grpId="0" animBg="1"/>
      <p:bldP spid="29" grpId="0" animBg="1"/>
      <p:bldP spid="30" grpId="0" animBg="1"/>
      <p:bldP spid="33" grpId="0" animBg="1"/>
      <p:bldP spid="34" grpId="0" animBg="1"/>
      <p:bldP spid="35" grpId="0" animBg="1"/>
      <p:bldP spid="38" grpId="0" animBg="1"/>
      <p:bldP spid="39" grpId="0" animBg="1"/>
      <p:bldP spid="40" grpId="0" animBg="1"/>
      <p:bldP spid="42" grpId="0" animBg="1"/>
      <p:bldP spid="43" grpId="0" animBg="1"/>
      <p:bldP spid="44" grpId="0" animBg="1"/>
      <p:bldP spid="45" grpId="0" animBg="1"/>
      <p:bldP spid="51" grpId="0" animBg="1"/>
      <p:bldP spid="52"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F98FB9-B897-46ED-9196-96194837D909}"/>
              </a:ext>
            </a:extLst>
          </p:cNvPr>
          <p:cNvSpPr>
            <a:spLocks noGrp="1"/>
          </p:cNvSpPr>
          <p:nvPr>
            <p:ph type="sldNum" sz="quarter" idx="12"/>
          </p:nvPr>
        </p:nvSpPr>
        <p:spPr/>
        <p:txBody>
          <a:bodyPr/>
          <a:lstStyle/>
          <a:p>
            <a:fld id="{7081BC99-F884-43C5-B753-915CEB8D5D35}" type="slidenum">
              <a:rPr lang="en-SG" smtClean="0"/>
              <a:pPr/>
              <a:t>30</a:t>
            </a:fld>
            <a:endParaRPr lang="en-SG"/>
          </a:p>
        </p:txBody>
      </p:sp>
      <p:pic>
        <p:nvPicPr>
          <p:cNvPr id="3074" name="Picture 2" descr="As depicted in this image, astronomers can detect an exoplanet thanks to the changes in Doppler shifts that the planet&amp;#39;s gravitational pull exerts on its host star. Those shifts are seen as red or blue color changes in the spectrum of light emitted by the star.">
            <a:extLst>
              <a:ext uri="{FF2B5EF4-FFF2-40B4-BE49-F238E27FC236}">
                <a16:creationId xmlns:a16="http://schemas.microsoft.com/office/drawing/2014/main" id="{82AE83E3-8473-4436-B6C2-96C6127046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04"/>
          <a:stretch/>
        </p:blipFill>
        <p:spPr bwMode="auto">
          <a:xfrm>
            <a:off x="4304692" y="806713"/>
            <a:ext cx="7435180" cy="5897380"/>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3">
            <a:extLst>
              <a:ext uri="{FF2B5EF4-FFF2-40B4-BE49-F238E27FC236}">
                <a16:creationId xmlns:a16="http://schemas.microsoft.com/office/drawing/2014/main" id="{ED3C12FD-452E-4219-8FEC-D1A250B5CE0B}"/>
              </a:ext>
            </a:extLst>
          </p:cNvPr>
          <p:cNvSpPr>
            <a:spLocks noGrp="1"/>
          </p:cNvSpPr>
          <p:nvPr>
            <p:ph type="title"/>
          </p:nvPr>
        </p:nvSpPr>
        <p:spPr>
          <a:xfrm>
            <a:off x="393576" y="188640"/>
            <a:ext cx="11391056" cy="1800200"/>
          </a:xfrm>
        </p:spPr>
        <p:txBody>
          <a:bodyPr>
            <a:normAutofit/>
          </a:bodyPr>
          <a:lstStyle/>
          <a:p>
            <a:pPr algn="l"/>
            <a:r>
              <a:rPr lang="en-SG" dirty="0">
                <a:solidFill>
                  <a:schemeClr val="bg1">
                    <a:lumMod val="85000"/>
                  </a:schemeClr>
                </a:solidFill>
              </a:rPr>
              <a:t>Application of Doppler shift: </a:t>
            </a:r>
            <a:br>
              <a:rPr lang="en-SG" dirty="0">
                <a:solidFill>
                  <a:schemeClr val="tx1">
                    <a:lumMod val="65000"/>
                    <a:lumOff val="35000"/>
                  </a:schemeClr>
                </a:solidFill>
              </a:rPr>
            </a:br>
            <a:r>
              <a:rPr lang="en-SG" dirty="0">
                <a:solidFill>
                  <a:schemeClr val="bg1">
                    <a:lumMod val="85000"/>
                  </a:schemeClr>
                </a:solidFill>
              </a:rPr>
              <a:t>Hunt for exoplanet! </a:t>
            </a:r>
          </a:p>
        </p:txBody>
      </p:sp>
      <p:pic>
        <p:nvPicPr>
          <p:cNvPr id="27" name="Picture 2" descr="In every star’s outer layer, there are atoms that absorb light at specific wavelengths, and this absorption appears as dark lines in the different colors of the star’s spectrum that are recorded from the light emanating from the star. Researchers use these lines as convenient markers to measure the size of the Doppler shift over time. For a so-called “red shift,” the lines move toward the ...">
            <a:extLst>
              <a:ext uri="{FF2B5EF4-FFF2-40B4-BE49-F238E27FC236}">
                <a16:creationId xmlns:a16="http://schemas.microsoft.com/office/drawing/2014/main" id="{7C083F56-3D98-476E-9D13-C5B339A5AC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60"/>
          <a:stretch/>
        </p:blipFill>
        <p:spPr bwMode="auto">
          <a:xfrm>
            <a:off x="475692" y="3479626"/>
            <a:ext cx="3810000" cy="32617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C3CFA36-2064-447C-B5F6-8C0801493EB6}"/>
              </a:ext>
            </a:extLst>
          </p:cNvPr>
          <p:cNvSpPr/>
          <p:nvPr/>
        </p:nvSpPr>
        <p:spPr>
          <a:xfrm>
            <a:off x="5059190" y="5157192"/>
            <a:ext cx="3960440" cy="10081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EF085B99-CEA2-4F8A-AAD9-CC5F2D0B1F2C}"/>
              </a:ext>
            </a:extLst>
          </p:cNvPr>
          <p:cNvSpPr txBox="1"/>
          <p:nvPr/>
        </p:nvSpPr>
        <p:spPr>
          <a:xfrm>
            <a:off x="9084586" y="2844804"/>
            <a:ext cx="2808312" cy="800219"/>
          </a:xfrm>
          <a:prstGeom prst="rect">
            <a:avLst/>
          </a:prstGeom>
          <a:noFill/>
        </p:spPr>
        <p:txBody>
          <a:bodyPr wrap="square" rtlCol="0">
            <a:spAutoFit/>
          </a:bodyPr>
          <a:lstStyle/>
          <a:p>
            <a:r>
              <a:rPr lang="en-SG" sz="2300" dirty="0">
                <a:solidFill>
                  <a:schemeClr val="bg2"/>
                </a:solidFill>
              </a:rPr>
              <a:t>Doppler shift due to stellar wobble</a:t>
            </a:r>
          </a:p>
        </p:txBody>
      </p:sp>
      <p:sp>
        <p:nvSpPr>
          <p:cNvPr id="30" name="TextBox 29">
            <a:extLst>
              <a:ext uri="{FF2B5EF4-FFF2-40B4-BE49-F238E27FC236}">
                <a16:creationId xmlns:a16="http://schemas.microsoft.com/office/drawing/2014/main" id="{11A1B9CF-5D86-4F43-B9AC-8F02FB8F8532}"/>
              </a:ext>
            </a:extLst>
          </p:cNvPr>
          <p:cNvSpPr txBox="1"/>
          <p:nvPr/>
        </p:nvSpPr>
        <p:spPr>
          <a:xfrm>
            <a:off x="4259649" y="3717032"/>
            <a:ext cx="2556431" cy="677108"/>
          </a:xfrm>
          <a:prstGeom prst="rect">
            <a:avLst/>
          </a:prstGeom>
          <a:noFill/>
        </p:spPr>
        <p:txBody>
          <a:bodyPr wrap="square" rtlCol="0">
            <a:spAutoFit/>
          </a:bodyPr>
          <a:lstStyle/>
          <a:p>
            <a:r>
              <a:rPr lang="en-SG" sz="1900" dirty="0">
                <a:solidFill>
                  <a:schemeClr val="bg2"/>
                </a:solidFill>
              </a:rPr>
              <a:t>What the spectrum “should be”</a:t>
            </a:r>
          </a:p>
        </p:txBody>
      </p:sp>
      <p:sp>
        <p:nvSpPr>
          <p:cNvPr id="31" name="TextBox 30">
            <a:extLst>
              <a:ext uri="{FF2B5EF4-FFF2-40B4-BE49-F238E27FC236}">
                <a16:creationId xmlns:a16="http://schemas.microsoft.com/office/drawing/2014/main" id="{8692D697-CD5B-4E3D-9557-A059852B15CC}"/>
              </a:ext>
            </a:extLst>
          </p:cNvPr>
          <p:cNvSpPr txBox="1"/>
          <p:nvPr/>
        </p:nvSpPr>
        <p:spPr>
          <a:xfrm>
            <a:off x="4296826" y="4846128"/>
            <a:ext cx="2962436" cy="384721"/>
          </a:xfrm>
          <a:prstGeom prst="rect">
            <a:avLst/>
          </a:prstGeom>
          <a:noFill/>
        </p:spPr>
        <p:txBody>
          <a:bodyPr wrap="square" rtlCol="0">
            <a:spAutoFit/>
          </a:bodyPr>
          <a:lstStyle/>
          <a:p>
            <a:r>
              <a:rPr lang="en-SG" sz="1900" dirty="0">
                <a:solidFill>
                  <a:srgbClr val="FF7C80"/>
                </a:solidFill>
              </a:rPr>
              <a:t>Redshifted </a:t>
            </a:r>
            <a:r>
              <a:rPr lang="en-SG" sz="1900" dirty="0">
                <a:solidFill>
                  <a:schemeClr val="bg2"/>
                </a:solidFill>
              </a:rPr>
              <a:t>spectrum</a:t>
            </a:r>
          </a:p>
        </p:txBody>
      </p:sp>
      <p:sp>
        <p:nvSpPr>
          <p:cNvPr id="32" name="TextBox 31">
            <a:extLst>
              <a:ext uri="{FF2B5EF4-FFF2-40B4-BE49-F238E27FC236}">
                <a16:creationId xmlns:a16="http://schemas.microsoft.com/office/drawing/2014/main" id="{133B0783-896F-4798-B83E-98A90346E965}"/>
              </a:ext>
            </a:extLst>
          </p:cNvPr>
          <p:cNvSpPr txBox="1"/>
          <p:nvPr/>
        </p:nvSpPr>
        <p:spPr>
          <a:xfrm>
            <a:off x="4304692" y="5811272"/>
            <a:ext cx="2962436" cy="384721"/>
          </a:xfrm>
          <a:prstGeom prst="rect">
            <a:avLst/>
          </a:prstGeom>
          <a:noFill/>
        </p:spPr>
        <p:txBody>
          <a:bodyPr wrap="square" rtlCol="0">
            <a:spAutoFit/>
          </a:bodyPr>
          <a:lstStyle/>
          <a:p>
            <a:r>
              <a:rPr lang="en-SG" sz="1900" dirty="0" err="1">
                <a:solidFill>
                  <a:schemeClr val="tx2">
                    <a:lumMod val="40000"/>
                    <a:lumOff val="60000"/>
                  </a:schemeClr>
                </a:solidFill>
              </a:rPr>
              <a:t>Blueshifted</a:t>
            </a:r>
            <a:r>
              <a:rPr lang="en-SG" sz="1900" dirty="0">
                <a:solidFill>
                  <a:schemeClr val="bg2"/>
                </a:solidFill>
              </a:rPr>
              <a:t> spectrum</a:t>
            </a:r>
          </a:p>
        </p:txBody>
      </p:sp>
      <p:sp>
        <p:nvSpPr>
          <p:cNvPr id="33" name="TextBox 32">
            <a:extLst>
              <a:ext uri="{FF2B5EF4-FFF2-40B4-BE49-F238E27FC236}">
                <a16:creationId xmlns:a16="http://schemas.microsoft.com/office/drawing/2014/main" id="{1FFAF580-50C5-4B29-A57E-8ADA3B612741}"/>
              </a:ext>
            </a:extLst>
          </p:cNvPr>
          <p:cNvSpPr txBox="1"/>
          <p:nvPr/>
        </p:nvSpPr>
        <p:spPr>
          <a:xfrm>
            <a:off x="551384" y="6448980"/>
            <a:ext cx="2556431" cy="292388"/>
          </a:xfrm>
          <a:prstGeom prst="rect">
            <a:avLst/>
          </a:prstGeom>
          <a:noFill/>
        </p:spPr>
        <p:txBody>
          <a:bodyPr wrap="square" rtlCol="0">
            <a:spAutoFit/>
          </a:bodyPr>
          <a:lstStyle/>
          <a:p>
            <a:r>
              <a:rPr lang="en-SG" sz="1300" dirty="0">
                <a:solidFill>
                  <a:schemeClr val="bg2"/>
                </a:solidFill>
              </a:rPr>
              <a:t>Image credit: </a:t>
            </a:r>
            <a:r>
              <a:rPr lang="en-SG" sz="1300" dirty="0">
                <a:solidFill>
                  <a:schemeClr val="accent5">
                    <a:lumMod val="40000"/>
                    <a:lumOff val="60000"/>
                  </a:schemeClr>
                </a:solidFill>
                <a:hlinkClick r:id="rId4">
                  <a:extLst>
                    <a:ext uri="{A12FA001-AC4F-418D-AE19-62706E023703}">
                      <ahyp:hlinkClr xmlns:ahyp="http://schemas.microsoft.com/office/drawing/2018/hyperlinkcolor" val="tx"/>
                    </a:ext>
                  </a:extLst>
                </a:hlinkClick>
              </a:rPr>
              <a:t>NASA, MIT</a:t>
            </a:r>
            <a:endParaRPr lang="en-SG" sz="1300" dirty="0">
              <a:solidFill>
                <a:schemeClr val="accent5">
                  <a:lumMod val="40000"/>
                  <a:lumOff val="60000"/>
                </a:schemeClr>
              </a:solidFill>
            </a:endParaRPr>
          </a:p>
        </p:txBody>
      </p:sp>
    </p:spTree>
    <p:extLst>
      <p:ext uri="{BB962C8B-B14F-4D97-AF65-F5344CB8AC3E}">
        <p14:creationId xmlns:p14="http://schemas.microsoft.com/office/powerpoint/2010/main" val="2638590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97D842-2EB4-49BE-B169-CB29EFA44A17}"/>
              </a:ext>
            </a:extLst>
          </p:cNvPr>
          <p:cNvSpPr txBox="1">
            <a:spLocks/>
          </p:cNvSpPr>
          <p:nvPr/>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Spectra of </a:t>
            </a:r>
            <a:r>
              <a:rPr lang="en-SG" dirty="0">
                <a:solidFill>
                  <a:schemeClr val="accent6"/>
                </a:solidFill>
              </a:rPr>
              <a:t>galaxies exhibit redshifts</a:t>
            </a:r>
          </a:p>
        </p:txBody>
      </p:sp>
      <p:pic>
        <p:nvPicPr>
          <p:cNvPr id="1026" name="Picture 2" descr="Humason and Hubble At Work">
            <a:extLst>
              <a:ext uri="{FF2B5EF4-FFF2-40B4-BE49-F238E27FC236}">
                <a16:creationId xmlns:a16="http://schemas.microsoft.com/office/drawing/2014/main" id="{2C5B6AEA-436D-40A5-B975-C73D413970E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130" r="3034"/>
          <a:stretch/>
        </p:blipFill>
        <p:spPr bwMode="auto">
          <a:xfrm>
            <a:off x="623392" y="1417637"/>
            <a:ext cx="4081144" cy="28754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81DCD0-E4F1-4F7F-B88D-CF64C0932BF4}"/>
              </a:ext>
            </a:extLst>
          </p:cNvPr>
          <p:cNvPicPr>
            <a:picLocks noChangeAspect="1"/>
          </p:cNvPicPr>
          <p:nvPr/>
        </p:nvPicPr>
        <p:blipFill>
          <a:blip r:embed="rId4"/>
          <a:stretch>
            <a:fillRect/>
          </a:stretch>
        </p:blipFill>
        <p:spPr>
          <a:xfrm>
            <a:off x="5087889" y="1303184"/>
            <a:ext cx="6738178" cy="5510192"/>
          </a:xfrm>
          <a:prstGeom prst="rect">
            <a:avLst/>
          </a:prstGeom>
        </p:spPr>
      </p:pic>
      <p:sp>
        <p:nvSpPr>
          <p:cNvPr id="15" name="Content Placeholder 2">
            <a:extLst>
              <a:ext uri="{FF2B5EF4-FFF2-40B4-BE49-F238E27FC236}">
                <a16:creationId xmlns:a16="http://schemas.microsoft.com/office/drawing/2014/main" id="{77C15DB3-3047-4A9A-985B-22C6B222C6FD}"/>
              </a:ext>
            </a:extLst>
          </p:cNvPr>
          <p:cNvSpPr txBox="1">
            <a:spLocks/>
          </p:cNvSpPr>
          <p:nvPr/>
        </p:nvSpPr>
        <p:spPr>
          <a:xfrm>
            <a:off x="551384" y="4336505"/>
            <a:ext cx="4464496" cy="1612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300" dirty="0">
                <a:solidFill>
                  <a:schemeClr val="accent1"/>
                </a:solidFill>
              </a:rPr>
              <a:t>Milton </a:t>
            </a:r>
            <a:r>
              <a:rPr lang="en-GB" sz="2300" dirty="0" err="1">
                <a:solidFill>
                  <a:schemeClr val="accent1"/>
                </a:solidFill>
              </a:rPr>
              <a:t>Humason</a:t>
            </a:r>
            <a:r>
              <a:rPr lang="en-GB" sz="2300" dirty="0">
                <a:solidFill>
                  <a:schemeClr val="accent1"/>
                </a:solidFill>
              </a:rPr>
              <a:t> and Edwin Hubble </a:t>
            </a:r>
            <a:r>
              <a:rPr lang="en-GB" sz="2300" dirty="0">
                <a:solidFill>
                  <a:schemeClr val="tx1">
                    <a:lumMod val="65000"/>
                    <a:lumOff val="35000"/>
                  </a:schemeClr>
                </a:solidFill>
              </a:rPr>
              <a:t>observed redshift of galaxies while using their 100-inch telescope at Mt Wilson.</a:t>
            </a:r>
          </a:p>
        </p:txBody>
      </p:sp>
      <p:sp>
        <p:nvSpPr>
          <p:cNvPr id="16" name="Slide Number Placeholder 11">
            <a:extLst>
              <a:ext uri="{FF2B5EF4-FFF2-40B4-BE49-F238E27FC236}">
                <a16:creationId xmlns:a16="http://schemas.microsoft.com/office/drawing/2014/main" id="{ABCEB7C5-D121-4945-BB7F-8BA8F74755C8}"/>
              </a:ext>
            </a:extLst>
          </p:cNvPr>
          <p:cNvSpPr>
            <a:spLocks noGrp="1"/>
          </p:cNvSpPr>
          <p:nvPr>
            <p:ph type="sldNum" sz="quarter" idx="12"/>
          </p:nvPr>
        </p:nvSpPr>
        <p:spPr>
          <a:xfrm>
            <a:off x="8737600" y="6356351"/>
            <a:ext cx="2844800" cy="365125"/>
          </a:xfrm>
        </p:spPr>
        <p:txBody>
          <a:bodyPr/>
          <a:lstStyle/>
          <a:p>
            <a:fld id="{7081BC99-F884-43C5-B753-915CEB8D5D35}" type="slidenum">
              <a:rPr lang="en-SG" smtClean="0"/>
              <a:pPr/>
              <a:t>31</a:t>
            </a:fld>
            <a:endParaRPr lang="en-SG"/>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24FFB9-10C5-4963-B7A3-43574E6C8FA8}"/>
                  </a:ext>
                </a:extLst>
              </p:cNvPr>
              <p:cNvSpPr txBox="1"/>
              <p:nvPr/>
            </p:nvSpPr>
            <p:spPr>
              <a:xfrm>
                <a:off x="2927648" y="6045451"/>
                <a:ext cx="1728192" cy="446276"/>
              </a:xfrm>
              <a:prstGeom prst="rect">
                <a:avLst/>
              </a:prstGeom>
              <a:noFill/>
            </p:spPr>
            <p:txBody>
              <a:bodyPr wrap="square" rtlCol="0">
                <a:spAutoFit/>
              </a:bodyPr>
              <a:lstStyle/>
              <a:p>
                <a:r>
                  <a:rPr lang="en-SG" sz="2300" dirty="0">
                    <a:solidFill>
                      <a:schemeClr val="tx1">
                        <a:lumMod val="65000"/>
                        <a:lumOff val="35000"/>
                      </a:schemeClr>
                    </a:solidFill>
                  </a:rPr>
                  <a:t> , </a:t>
                </a:r>
                <a14:m>
                  <m:oMath xmlns:m="http://schemas.openxmlformats.org/officeDocument/2006/math">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r>
                      <a:rPr lang="en-SG" sz="2300" b="0" i="1" smtClean="0">
                        <a:solidFill>
                          <a:schemeClr val="tx1">
                            <a:lumMod val="65000"/>
                            <a:lumOff val="35000"/>
                          </a:schemeClr>
                        </a:solidFill>
                        <a:latin typeface="Cambria Math" panose="02040503050406030204" pitchFamily="18" charset="0"/>
                      </a:rPr>
                      <m:t>≪</m:t>
                    </m:r>
                    <m:r>
                      <a:rPr lang="en-SG" sz="2300" b="0" i="1" smtClean="0">
                        <a:solidFill>
                          <a:schemeClr val="tx1">
                            <a:lumMod val="65000"/>
                            <a:lumOff val="35000"/>
                          </a:schemeClr>
                        </a:solidFill>
                        <a:latin typeface="Cambria Math" panose="02040503050406030204" pitchFamily="18" charset="0"/>
                      </a:rPr>
                      <m:t>𝑐</m:t>
                    </m:r>
                    <m:r>
                      <a:rPr lang="en-SG" sz="2300" b="0" i="1" smtClean="0">
                        <a:solidFill>
                          <a:schemeClr val="tx1">
                            <a:lumMod val="65000"/>
                            <a:lumOff val="35000"/>
                          </a:schemeClr>
                        </a:solidFill>
                        <a:latin typeface="Cambria Math" panose="02040503050406030204" pitchFamily="18" charset="0"/>
                      </a:rPr>
                      <m:t> </m:t>
                    </m:r>
                  </m:oMath>
                </a14:m>
                <a:r>
                  <a:rPr lang="en-SG" sz="2300" dirty="0">
                    <a:solidFill>
                      <a:schemeClr val="tx1">
                        <a:lumMod val="65000"/>
                        <a:lumOff val="35000"/>
                      </a:schemeClr>
                    </a:solidFill>
                  </a:rPr>
                  <a:t> </a:t>
                </a:r>
              </a:p>
            </p:txBody>
          </p:sp>
        </mc:Choice>
        <mc:Fallback xmlns="">
          <p:sp>
            <p:nvSpPr>
              <p:cNvPr id="18" name="TextBox 17">
                <a:extLst>
                  <a:ext uri="{FF2B5EF4-FFF2-40B4-BE49-F238E27FC236}">
                    <a16:creationId xmlns:a16="http://schemas.microsoft.com/office/drawing/2014/main" id="{5D24FFB9-10C5-4963-B7A3-43574E6C8FA8}"/>
                  </a:ext>
                </a:extLst>
              </p:cNvPr>
              <p:cNvSpPr txBox="1">
                <a:spLocks noRot="1" noChangeAspect="1" noMove="1" noResize="1" noEditPoints="1" noAdjustHandles="1" noChangeArrowheads="1" noChangeShapeType="1" noTextEdit="1"/>
              </p:cNvSpPr>
              <p:nvPr/>
            </p:nvSpPr>
            <p:spPr>
              <a:xfrm>
                <a:off x="2927648" y="6045451"/>
                <a:ext cx="1728192" cy="446276"/>
              </a:xfrm>
              <a:prstGeom prst="rect">
                <a:avLst/>
              </a:prstGeom>
              <a:blipFill>
                <a:blip r:embed="rId5"/>
                <a:stretch>
                  <a:fillRect l="-1056" t="-10959" b="-301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9B857F6-30D5-46D4-9048-6CEA9FB2F67B}"/>
                  </a:ext>
                </a:extLst>
              </p:cNvPr>
              <p:cNvSpPr txBox="1"/>
              <p:nvPr/>
            </p:nvSpPr>
            <p:spPr>
              <a:xfrm>
                <a:off x="1204033" y="5949280"/>
                <a:ext cx="1579599"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300" b="0" i="1" smtClean="0">
                          <a:solidFill>
                            <a:schemeClr val="tx1">
                              <a:lumMod val="65000"/>
                              <a:lumOff val="35000"/>
                            </a:schemeClr>
                          </a:solidFill>
                          <a:latin typeface="Cambria Math" panose="02040503050406030204" pitchFamily="18" charset="0"/>
                        </a:rPr>
                        <m:t>𝑧</m:t>
                      </m:r>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r>
                            <m:rPr>
                              <m:sty m:val="p"/>
                            </m:rPr>
                            <a:rPr lang="en-SG" sz="2300" b="0" i="0" smtClean="0">
                              <a:solidFill>
                                <a:schemeClr val="tx1">
                                  <a:lumMod val="65000"/>
                                  <a:lumOff val="35000"/>
                                </a:schemeClr>
                              </a:solidFill>
                              <a:latin typeface="Cambria Math" panose="02040503050406030204" pitchFamily="18" charset="0"/>
                            </a:rPr>
                            <m:t>Δ</m:t>
                          </m:r>
                          <m:r>
                            <a:rPr lang="en-SG" sz="2300" b="0" i="1" smtClean="0">
                              <a:solidFill>
                                <a:schemeClr val="tx1">
                                  <a:lumMod val="65000"/>
                                  <a:lumOff val="35000"/>
                                </a:schemeClr>
                              </a:solidFill>
                              <a:latin typeface="Cambria Math" panose="02040503050406030204" pitchFamily="18" charset="0"/>
                            </a:rPr>
                            <m:t>𝜆</m:t>
                          </m:r>
                        </m:num>
                        <m:den>
                          <m:r>
                            <a:rPr lang="en-SG" sz="2300" b="0" i="1" smtClean="0">
                              <a:solidFill>
                                <a:schemeClr val="tx1">
                                  <a:lumMod val="65000"/>
                                  <a:lumOff val="35000"/>
                                </a:schemeClr>
                              </a:solidFill>
                              <a:latin typeface="Cambria Math" panose="02040503050406030204" pitchFamily="18" charset="0"/>
                            </a:rPr>
                            <m:t>𝜆</m:t>
                          </m:r>
                        </m:den>
                      </m:f>
                      <m:r>
                        <a:rPr lang="en-SG" sz="2300" b="0" i="1" smtClean="0">
                          <a:solidFill>
                            <a:schemeClr val="tx1">
                              <a:lumMod val="65000"/>
                              <a:lumOff val="35000"/>
                            </a:schemeClr>
                          </a:solidFill>
                          <a:latin typeface="Cambria Math" panose="02040503050406030204" pitchFamily="18" charset="0"/>
                        </a:rPr>
                        <m:t>=</m:t>
                      </m:r>
                      <m:f>
                        <m:fPr>
                          <m:ctrlPr>
                            <a:rPr lang="en-SG" sz="2300" b="0" i="1" smtClean="0">
                              <a:solidFill>
                                <a:schemeClr val="tx1">
                                  <a:lumMod val="65000"/>
                                  <a:lumOff val="35000"/>
                                </a:schemeClr>
                              </a:solidFill>
                              <a:latin typeface="Cambria Math" panose="02040503050406030204" pitchFamily="18" charset="0"/>
                            </a:rPr>
                          </m:ctrlPr>
                        </m:fPr>
                        <m:num>
                          <m:sSub>
                            <m:sSubPr>
                              <m:ctrlPr>
                                <a:rPr lang="en-SG" sz="2300" b="0" i="1" smtClean="0">
                                  <a:solidFill>
                                    <a:schemeClr val="tx1">
                                      <a:lumMod val="65000"/>
                                      <a:lumOff val="35000"/>
                                    </a:schemeClr>
                                  </a:solidFill>
                                  <a:latin typeface="Cambria Math" panose="02040503050406030204" pitchFamily="18" charset="0"/>
                                </a:rPr>
                              </m:ctrlPr>
                            </m:sSubPr>
                            <m:e>
                              <m:r>
                                <a:rPr lang="en-SG" sz="2300" b="0" i="1" smtClean="0">
                                  <a:solidFill>
                                    <a:schemeClr val="tx1">
                                      <a:lumMod val="65000"/>
                                      <a:lumOff val="35000"/>
                                    </a:schemeClr>
                                  </a:solidFill>
                                  <a:latin typeface="Cambria Math" panose="02040503050406030204" pitchFamily="18" charset="0"/>
                                </a:rPr>
                                <m:t>𝑣</m:t>
                              </m:r>
                            </m:e>
                            <m:sub>
                              <m:r>
                                <a:rPr lang="en-SG" sz="2300" b="0" i="1" smtClean="0">
                                  <a:solidFill>
                                    <a:schemeClr val="tx1">
                                      <a:lumMod val="65000"/>
                                      <a:lumOff val="35000"/>
                                    </a:schemeClr>
                                  </a:solidFill>
                                  <a:latin typeface="Cambria Math" panose="02040503050406030204" pitchFamily="18" charset="0"/>
                                </a:rPr>
                                <m:t>𝑠</m:t>
                              </m:r>
                            </m:sub>
                          </m:sSub>
                        </m:num>
                        <m:den>
                          <m:r>
                            <a:rPr lang="en-SG" sz="2300" b="0" i="1" smtClean="0">
                              <a:solidFill>
                                <a:schemeClr val="tx1">
                                  <a:lumMod val="65000"/>
                                  <a:lumOff val="35000"/>
                                </a:schemeClr>
                              </a:solidFill>
                              <a:latin typeface="Cambria Math" panose="02040503050406030204" pitchFamily="18" charset="0"/>
                            </a:rPr>
                            <m:t>𝑐</m:t>
                          </m:r>
                        </m:den>
                      </m:f>
                    </m:oMath>
                  </m:oMathPara>
                </a14:m>
                <a:endParaRPr lang="en-SG" sz="2300" dirty="0">
                  <a:solidFill>
                    <a:schemeClr val="tx1">
                      <a:lumMod val="65000"/>
                      <a:lumOff val="35000"/>
                    </a:schemeClr>
                  </a:solidFill>
                </a:endParaRPr>
              </a:p>
            </p:txBody>
          </p:sp>
        </mc:Choice>
        <mc:Fallback xmlns="">
          <p:sp>
            <p:nvSpPr>
              <p:cNvPr id="19" name="TextBox 18">
                <a:extLst>
                  <a:ext uri="{FF2B5EF4-FFF2-40B4-BE49-F238E27FC236}">
                    <a16:creationId xmlns:a16="http://schemas.microsoft.com/office/drawing/2014/main" id="{E9B857F6-30D5-46D4-9048-6CEA9FB2F67B}"/>
                  </a:ext>
                </a:extLst>
              </p:cNvPr>
              <p:cNvSpPr txBox="1">
                <a:spLocks noRot="1" noChangeAspect="1" noMove="1" noResize="1" noEditPoints="1" noAdjustHandles="1" noChangeArrowheads="1" noChangeShapeType="1" noTextEdit="1"/>
              </p:cNvSpPr>
              <p:nvPr/>
            </p:nvSpPr>
            <p:spPr>
              <a:xfrm>
                <a:off x="1204033" y="5949280"/>
                <a:ext cx="1579599" cy="672235"/>
              </a:xfrm>
              <a:prstGeom prst="rect">
                <a:avLst/>
              </a:prstGeom>
              <a:blipFill>
                <a:blip r:embed="rId6"/>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4933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8" grpId="0"/>
      <p:bldP spid="1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63C04CD6-8B6C-42DC-AF17-4B8A086B2E16}"/>
              </a:ext>
            </a:extLst>
          </p:cNvPr>
          <p:cNvSpPr>
            <a:spLocks noGrp="1"/>
          </p:cNvSpPr>
          <p:nvPr>
            <p:ph type="sldNum" sz="quarter" idx="12"/>
          </p:nvPr>
        </p:nvSpPr>
        <p:spPr/>
        <p:txBody>
          <a:bodyPr/>
          <a:lstStyle/>
          <a:p>
            <a:fld id="{7081BC99-F884-43C5-B753-915CEB8D5D35}" type="slidenum">
              <a:rPr lang="en-SG" smtClean="0"/>
              <a:pPr/>
              <a:t>32</a:t>
            </a:fld>
            <a:endParaRPr lang="en-SG"/>
          </a:p>
        </p:txBody>
      </p:sp>
      <p:pic>
        <p:nvPicPr>
          <p:cNvPr id="4" name="Picture 3">
            <a:extLst>
              <a:ext uri="{FF2B5EF4-FFF2-40B4-BE49-F238E27FC236}">
                <a16:creationId xmlns:a16="http://schemas.microsoft.com/office/drawing/2014/main" id="{02140A94-2B61-4618-9D75-8150291F6F54}"/>
              </a:ext>
            </a:extLst>
          </p:cNvPr>
          <p:cNvPicPr>
            <a:picLocks noChangeAspect="1"/>
          </p:cNvPicPr>
          <p:nvPr/>
        </p:nvPicPr>
        <p:blipFill rotWithShape="1">
          <a:blip r:embed="rId2"/>
          <a:srcRect l="2152" t="7625" r="1708" b="3253"/>
          <a:stretch/>
        </p:blipFill>
        <p:spPr>
          <a:xfrm>
            <a:off x="5969672" y="1786893"/>
            <a:ext cx="6030984" cy="4090380"/>
          </a:xfrm>
          <a:prstGeom prst="rect">
            <a:avLst/>
          </a:prstGeom>
          <a:ln>
            <a:noFill/>
          </a:ln>
        </p:spPr>
      </p:pic>
      <p:pic>
        <p:nvPicPr>
          <p:cNvPr id="8" name="Picture 7" descr="Table&#10;&#10;Description automatically generated">
            <a:extLst>
              <a:ext uri="{FF2B5EF4-FFF2-40B4-BE49-F238E27FC236}">
                <a16:creationId xmlns:a16="http://schemas.microsoft.com/office/drawing/2014/main" id="{E0214E6D-73C8-4E73-B452-B4907A29E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2" y="1381293"/>
            <a:ext cx="5614702" cy="4680000"/>
          </a:xfrm>
          <a:prstGeom prst="rect">
            <a:avLst/>
          </a:prstGeom>
        </p:spPr>
      </p:pic>
      <p:sp>
        <p:nvSpPr>
          <p:cNvPr id="13" name="Title 1">
            <a:extLst>
              <a:ext uri="{FF2B5EF4-FFF2-40B4-BE49-F238E27FC236}">
                <a16:creationId xmlns:a16="http://schemas.microsoft.com/office/drawing/2014/main" id="{7C0F5AC4-F249-4237-8DE9-3D0325293503}"/>
              </a:ext>
            </a:extLst>
          </p:cNvPr>
          <p:cNvSpPr txBox="1">
            <a:spLocks/>
          </p:cNvSpPr>
          <p:nvPr/>
        </p:nvSpPr>
        <p:spPr>
          <a:xfrm>
            <a:off x="609600" y="274638"/>
            <a:ext cx="11391056"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50000"/>
                    <a:lumOff val="50000"/>
                  </a:schemeClr>
                </a:solidFill>
              </a:rPr>
              <a:t>Wait, are galaxies </a:t>
            </a:r>
            <a:r>
              <a:rPr lang="en-SG" dirty="0">
                <a:solidFill>
                  <a:schemeClr val="accent6"/>
                </a:solidFill>
              </a:rPr>
              <a:t>moving away from us? </a:t>
            </a:r>
            <a:r>
              <a:rPr lang="en-SG" dirty="0">
                <a:solidFill>
                  <a:schemeClr val="accent1"/>
                </a:solidFill>
              </a:rPr>
              <a:t>Why??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ED56B97-ECB9-3864-2F30-853720B72239}"/>
                  </a:ext>
                </a:extLst>
              </p:cNvPr>
              <p:cNvSpPr txBox="1"/>
              <p:nvPr/>
            </p:nvSpPr>
            <p:spPr>
              <a:xfrm>
                <a:off x="10488488" y="2987914"/>
                <a:ext cx="1656184" cy="446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SG" sz="2300" b="0" i="1" smtClean="0">
                          <a:solidFill>
                            <a:schemeClr val="accent1"/>
                          </a:solidFill>
                          <a:latin typeface="Cambria Math" panose="02040503050406030204" pitchFamily="18" charset="0"/>
                        </a:rPr>
                        <m:t>𝑣</m:t>
                      </m:r>
                      <m:r>
                        <a:rPr lang="en-SG" sz="2300" b="0" i="1" smtClean="0">
                          <a:solidFill>
                            <a:schemeClr val="accent1"/>
                          </a:solidFill>
                          <a:latin typeface="Cambria Math" panose="02040503050406030204" pitchFamily="18" charset="0"/>
                        </a:rPr>
                        <m:t>=</m:t>
                      </m:r>
                      <m:sSub>
                        <m:sSubPr>
                          <m:ctrlPr>
                            <a:rPr lang="en-SG" sz="2300" b="0" i="1" smtClean="0">
                              <a:solidFill>
                                <a:schemeClr val="accent1"/>
                              </a:solidFill>
                              <a:latin typeface="Cambria Math" panose="02040503050406030204" pitchFamily="18" charset="0"/>
                            </a:rPr>
                          </m:ctrlPr>
                        </m:sSubPr>
                        <m:e>
                          <m:r>
                            <a:rPr lang="en-SG" sz="2300" b="0" i="1" smtClean="0">
                              <a:solidFill>
                                <a:schemeClr val="accent1"/>
                              </a:solidFill>
                              <a:latin typeface="Cambria Math" panose="02040503050406030204" pitchFamily="18" charset="0"/>
                            </a:rPr>
                            <m:t>𝐻</m:t>
                          </m:r>
                        </m:e>
                        <m:sub>
                          <m:r>
                            <a:rPr lang="en-SG" sz="2300" b="0" i="1" smtClean="0">
                              <a:solidFill>
                                <a:schemeClr val="accent1"/>
                              </a:solidFill>
                              <a:latin typeface="Cambria Math" panose="02040503050406030204" pitchFamily="18" charset="0"/>
                            </a:rPr>
                            <m:t>0</m:t>
                          </m:r>
                        </m:sub>
                      </m:sSub>
                      <m:r>
                        <a:rPr lang="en-SG" sz="2300" b="0" i="1" smtClean="0">
                          <a:solidFill>
                            <a:schemeClr val="accent1"/>
                          </a:solidFill>
                          <a:latin typeface="Cambria Math" panose="02040503050406030204" pitchFamily="18" charset="0"/>
                        </a:rPr>
                        <m:t>𝑑</m:t>
                      </m:r>
                    </m:oMath>
                  </m:oMathPara>
                </a14:m>
                <a:endParaRPr lang="en-SG" sz="2300" dirty="0"/>
              </a:p>
            </p:txBody>
          </p:sp>
        </mc:Choice>
        <mc:Fallback xmlns="">
          <p:sp>
            <p:nvSpPr>
              <p:cNvPr id="3" name="TextBox 2">
                <a:extLst>
                  <a:ext uri="{FF2B5EF4-FFF2-40B4-BE49-F238E27FC236}">
                    <a16:creationId xmlns:a16="http://schemas.microsoft.com/office/drawing/2014/main" id="{4ED56B97-ECB9-3864-2F30-853720B72239}"/>
                  </a:ext>
                </a:extLst>
              </p:cNvPr>
              <p:cNvSpPr txBox="1">
                <a:spLocks noRot="1" noChangeAspect="1" noMove="1" noResize="1" noEditPoints="1" noAdjustHandles="1" noChangeArrowheads="1" noChangeShapeType="1" noTextEdit="1"/>
              </p:cNvSpPr>
              <p:nvPr/>
            </p:nvSpPr>
            <p:spPr>
              <a:xfrm>
                <a:off x="10488488" y="2987914"/>
                <a:ext cx="1656184" cy="446276"/>
              </a:xfrm>
              <a:prstGeom prst="rect">
                <a:avLst/>
              </a:prstGeom>
              <a:blipFill>
                <a:blip r:embed="rId4"/>
                <a:stretch>
                  <a:fillRect b="-1370"/>
                </a:stretch>
              </a:blipFill>
            </p:spPr>
            <p:txBody>
              <a:bodyPr/>
              <a:lstStyle/>
              <a:p>
                <a:r>
                  <a:rPr lang="en-SG">
                    <a:noFill/>
                  </a:rPr>
                  <a:t> </a:t>
                </a:r>
              </a:p>
            </p:txBody>
          </p:sp>
        </mc:Fallback>
      </mc:AlternateContent>
      <p:sp>
        <p:nvSpPr>
          <p:cNvPr id="6" name="Content Placeholder 2">
            <a:extLst>
              <a:ext uri="{FF2B5EF4-FFF2-40B4-BE49-F238E27FC236}">
                <a16:creationId xmlns:a16="http://schemas.microsoft.com/office/drawing/2014/main" id="{CB00E34D-8185-13FB-73C7-C5C10A255A18}"/>
              </a:ext>
            </a:extLst>
          </p:cNvPr>
          <p:cNvSpPr txBox="1">
            <a:spLocks/>
          </p:cNvSpPr>
          <p:nvPr/>
        </p:nvSpPr>
        <p:spPr>
          <a:xfrm>
            <a:off x="191344" y="5987096"/>
            <a:ext cx="5400600" cy="5382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300" dirty="0">
                <a:solidFill>
                  <a:schemeClr val="accent6"/>
                </a:solidFill>
              </a:rPr>
              <a:t>Data from Hubble’s landmark 1929 paper.</a:t>
            </a:r>
          </a:p>
        </p:txBody>
      </p:sp>
    </p:spTree>
    <p:extLst>
      <p:ext uri="{BB962C8B-B14F-4D97-AF65-F5344CB8AC3E}">
        <p14:creationId xmlns:p14="http://schemas.microsoft.com/office/powerpoint/2010/main" val="3455400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36DC05-E49F-44FC-8039-CF0771EBBB10}"/>
              </a:ext>
            </a:extLst>
          </p:cNvPr>
          <p:cNvSpPr>
            <a:spLocks noGrp="1"/>
          </p:cNvSpPr>
          <p:nvPr>
            <p:ph type="sldNum" sz="quarter" idx="12"/>
          </p:nvPr>
        </p:nvSpPr>
        <p:spPr/>
        <p:txBody>
          <a:bodyPr/>
          <a:lstStyle/>
          <a:p>
            <a:fld id="{7081BC99-F884-43C5-B753-915CEB8D5D35}" type="slidenum">
              <a:rPr lang="en-SG" smtClean="0"/>
              <a:pPr/>
              <a:t>33</a:t>
            </a:fld>
            <a:endParaRPr lang="en-SG"/>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0FB7A37A-B9BD-47AE-BCCE-19A2D7E3F2F6}"/>
                  </a:ext>
                </a:extLst>
              </p14:cNvPr>
              <p14:cNvContentPartPr/>
              <p14:nvPr/>
            </p14:nvContentPartPr>
            <p14:xfrm>
              <a:off x="6991200" y="297360"/>
              <a:ext cx="50040" cy="12600"/>
            </p14:xfrm>
          </p:contentPart>
        </mc:Choice>
        <mc:Fallback xmlns="">
          <p:pic>
            <p:nvPicPr>
              <p:cNvPr id="10" name="Ink 9">
                <a:extLst>
                  <a:ext uri="{FF2B5EF4-FFF2-40B4-BE49-F238E27FC236}">
                    <a16:creationId xmlns:a16="http://schemas.microsoft.com/office/drawing/2014/main" id="{0FB7A37A-B9BD-47AE-BCCE-19A2D7E3F2F6}"/>
                  </a:ext>
                </a:extLst>
              </p:cNvPr>
              <p:cNvPicPr/>
              <p:nvPr/>
            </p:nvPicPr>
            <p:blipFill>
              <a:blip r:embed="rId6"/>
              <a:stretch>
                <a:fillRect/>
              </a:stretch>
            </p:blipFill>
            <p:spPr>
              <a:xfrm>
                <a:off x="6981840" y="288000"/>
                <a:ext cx="68760" cy="31320"/>
              </a:xfrm>
              <a:prstGeom prst="rect">
                <a:avLst/>
              </a:prstGeom>
            </p:spPr>
          </p:pic>
        </mc:Fallback>
      </mc:AlternateContent>
      <p:pic>
        <p:nvPicPr>
          <p:cNvPr id="5" name="Picture 4">
            <a:extLst>
              <a:ext uri="{FF2B5EF4-FFF2-40B4-BE49-F238E27FC236}">
                <a16:creationId xmlns:a16="http://schemas.microsoft.com/office/drawing/2014/main" id="{89A30D31-37E1-E3A5-A369-F2941E495F1C}"/>
              </a:ext>
            </a:extLst>
          </p:cNvPr>
          <p:cNvPicPr>
            <a:picLocks noChangeAspect="1"/>
          </p:cNvPicPr>
          <p:nvPr/>
        </p:nvPicPr>
        <p:blipFill>
          <a:blip r:embed="rId7"/>
          <a:stretch>
            <a:fillRect/>
          </a:stretch>
        </p:blipFill>
        <p:spPr>
          <a:xfrm>
            <a:off x="911424" y="240158"/>
            <a:ext cx="8149168" cy="6107550"/>
          </a:xfrm>
          <a:prstGeom prst="rect">
            <a:avLst/>
          </a:prstGeom>
        </p:spPr>
      </p:pic>
      <p:pic>
        <p:nvPicPr>
          <p:cNvPr id="7" name="Picture 6">
            <a:extLst>
              <a:ext uri="{FF2B5EF4-FFF2-40B4-BE49-F238E27FC236}">
                <a16:creationId xmlns:a16="http://schemas.microsoft.com/office/drawing/2014/main" id="{FDC3EAF2-966A-3DD2-DC7A-31DB86125392}"/>
              </a:ext>
            </a:extLst>
          </p:cNvPr>
          <p:cNvPicPr>
            <a:picLocks noChangeAspect="1"/>
          </p:cNvPicPr>
          <p:nvPr/>
        </p:nvPicPr>
        <p:blipFill rotWithShape="1">
          <a:blip r:embed="rId8"/>
          <a:srcRect b="29214"/>
          <a:stretch/>
        </p:blipFill>
        <p:spPr>
          <a:xfrm>
            <a:off x="2567608" y="3580475"/>
            <a:ext cx="8136085" cy="3011206"/>
          </a:xfrm>
          <a:prstGeom prst="rect">
            <a:avLst/>
          </a:prstGeom>
        </p:spPr>
      </p:pic>
      <p:sp>
        <p:nvSpPr>
          <p:cNvPr id="8" name="TextBox 7">
            <a:extLst>
              <a:ext uri="{FF2B5EF4-FFF2-40B4-BE49-F238E27FC236}">
                <a16:creationId xmlns:a16="http://schemas.microsoft.com/office/drawing/2014/main" id="{3C8DA390-9C63-C211-71EA-11E2F089BB0E}"/>
              </a:ext>
            </a:extLst>
          </p:cNvPr>
          <p:cNvSpPr txBox="1"/>
          <p:nvPr/>
        </p:nvSpPr>
        <p:spPr>
          <a:xfrm>
            <a:off x="10056440" y="1144998"/>
            <a:ext cx="1440160" cy="800219"/>
          </a:xfrm>
          <a:prstGeom prst="rect">
            <a:avLst/>
          </a:prstGeom>
          <a:noFill/>
        </p:spPr>
        <p:txBody>
          <a:bodyPr wrap="square" rtlCol="0">
            <a:spAutoFit/>
          </a:bodyPr>
          <a:lstStyle/>
          <a:p>
            <a:r>
              <a:rPr lang="en-SG" sz="2300" dirty="0">
                <a:solidFill>
                  <a:schemeClr val="accent1"/>
                </a:solidFill>
              </a:rPr>
              <a:t>5%</a:t>
            </a:r>
          </a:p>
          <a:p>
            <a:r>
              <a:rPr lang="en-SG" sz="2300" dirty="0">
                <a:solidFill>
                  <a:schemeClr val="accent1"/>
                </a:solidFill>
              </a:rPr>
              <a:t>Week 8</a:t>
            </a:r>
          </a:p>
        </p:txBody>
      </p:sp>
    </p:spTree>
    <p:extLst>
      <p:ext uri="{BB962C8B-B14F-4D97-AF65-F5344CB8AC3E}">
        <p14:creationId xmlns:p14="http://schemas.microsoft.com/office/powerpoint/2010/main" val="411756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017E5-5BC1-93FB-961B-9BC90AE9D6AE}"/>
              </a:ext>
            </a:extLst>
          </p:cNvPr>
          <p:cNvSpPr>
            <a:spLocks noGrp="1"/>
          </p:cNvSpPr>
          <p:nvPr>
            <p:ph type="title"/>
          </p:nvPr>
        </p:nvSpPr>
        <p:spPr/>
        <p:txBody>
          <a:bodyPr/>
          <a:lstStyle/>
          <a:p>
            <a:pPr algn="l"/>
            <a:r>
              <a:rPr lang="en-SG" dirty="0">
                <a:solidFill>
                  <a:schemeClr val="tx1">
                    <a:lumMod val="65000"/>
                    <a:lumOff val="35000"/>
                  </a:schemeClr>
                </a:solidFill>
              </a:rPr>
              <a:t>Pre-lecture homework</a:t>
            </a:r>
          </a:p>
        </p:txBody>
      </p:sp>
      <p:sp>
        <p:nvSpPr>
          <p:cNvPr id="3" name="Content Placeholder 2">
            <a:extLst>
              <a:ext uri="{FF2B5EF4-FFF2-40B4-BE49-F238E27FC236}">
                <a16:creationId xmlns:a16="http://schemas.microsoft.com/office/drawing/2014/main" id="{93E36B54-D7B8-3EBA-6973-1F364C08A88E}"/>
              </a:ext>
            </a:extLst>
          </p:cNvPr>
          <p:cNvSpPr>
            <a:spLocks noGrp="1"/>
          </p:cNvSpPr>
          <p:nvPr>
            <p:ph idx="1"/>
          </p:nvPr>
        </p:nvSpPr>
        <p:spPr/>
        <p:txBody>
          <a:bodyPr/>
          <a:lstStyle/>
          <a:p>
            <a:pPr marL="0" indent="0">
              <a:buNone/>
            </a:pPr>
            <a:r>
              <a:rPr lang="en-SG" dirty="0">
                <a:solidFill>
                  <a:schemeClr val="tx1">
                    <a:lumMod val="65000"/>
                    <a:lumOff val="35000"/>
                  </a:schemeClr>
                </a:solidFill>
              </a:rPr>
              <a:t>Show us your</a:t>
            </a:r>
            <a:r>
              <a:rPr lang="en-SG" dirty="0">
                <a:solidFill>
                  <a:schemeClr val="tx1">
                    <a:lumMod val="50000"/>
                    <a:lumOff val="50000"/>
                  </a:schemeClr>
                </a:solidFill>
              </a:rPr>
              <a:t> </a:t>
            </a:r>
            <a:r>
              <a:rPr lang="en-SG" dirty="0">
                <a:solidFill>
                  <a:schemeClr val="accent6"/>
                </a:solidFill>
              </a:rPr>
              <a:t>favourite</a:t>
            </a:r>
            <a:r>
              <a:rPr lang="en-SG" dirty="0">
                <a:solidFill>
                  <a:schemeClr val="tx1">
                    <a:lumMod val="50000"/>
                    <a:lumOff val="50000"/>
                  </a:schemeClr>
                </a:solidFill>
              </a:rPr>
              <a:t> </a:t>
            </a:r>
            <a:r>
              <a:rPr lang="en-SG" dirty="0">
                <a:solidFill>
                  <a:schemeClr val="accent1"/>
                </a:solidFill>
              </a:rPr>
              <a:t>Astronomy Picture of the Day (APOD)</a:t>
            </a:r>
          </a:p>
        </p:txBody>
      </p:sp>
      <p:sp>
        <p:nvSpPr>
          <p:cNvPr id="4" name="Slide Number Placeholder 3">
            <a:extLst>
              <a:ext uri="{FF2B5EF4-FFF2-40B4-BE49-F238E27FC236}">
                <a16:creationId xmlns:a16="http://schemas.microsoft.com/office/drawing/2014/main" id="{7DBF3D48-8AB8-6E4F-0B7A-AEFF4C3DDEF3}"/>
              </a:ext>
            </a:extLst>
          </p:cNvPr>
          <p:cNvSpPr>
            <a:spLocks noGrp="1"/>
          </p:cNvSpPr>
          <p:nvPr>
            <p:ph type="sldNum" sz="quarter" idx="12"/>
          </p:nvPr>
        </p:nvSpPr>
        <p:spPr/>
        <p:txBody>
          <a:bodyPr/>
          <a:lstStyle/>
          <a:p>
            <a:fld id="{7081BC99-F884-43C5-B753-915CEB8D5D35}" type="slidenum">
              <a:rPr lang="en-SG" smtClean="0"/>
              <a:pPr/>
              <a:t>4</a:t>
            </a:fld>
            <a:endParaRPr lang="en-SG"/>
          </a:p>
        </p:txBody>
      </p:sp>
    </p:spTree>
    <p:extLst>
      <p:ext uri="{BB962C8B-B14F-4D97-AF65-F5344CB8AC3E}">
        <p14:creationId xmlns:p14="http://schemas.microsoft.com/office/powerpoint/2010/main" val="3608455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5267-1548-466A-A3C8-E773A0A34A50}"/>
              </a:ext>
            </a:extLst>
          </p:cNvPr>
          <p:cNvSpPr>
            <a:spLocks noGrp="1"/>
          </p:cNvSpPr>
          <p:nvPr>
            <p:ph type="title"/>
          </p:nvPr>
        </p:nvSpPr>
        <p:spPr/>
        <p:txBody>
          <a:bodyPr/>
          <a:lstStyle/>
          <a:p>
            <a:pPr algn="l"/>
            <a:r>
              <a:rPr lang="en-SG" dirty="0">
                <a:solidFill>
                  <a:schemeClr val="tx1">
                    <a:lumMod val="65000"/>
                    <a:lumOff val="35000"/>
                  </a:schemeClr>
                </a:solidFill>
              </a:rPr>
              <a:t>Learning Objectives</a:t>
            </a:r>
          </a:p>
        </p:txBody>
      </p:sp>
      <p:sp>
        <p:nvSpPr>
          <p:cNvPr id="3" name="Content Placeholder 2">
            <a:extLst>
              <a:ext uri="{FF2B5EF4-FFF2-40B4-BE49-F238E27FC236}">
                <a16:creationId xmlns:a16="http://schemas.microsoft.com/office/drawing/2014/main" id="{C4020DDB-E6D9-4EDE-A3EE-45FDACFD0C4F}"/>
              </a:ext>
            </a:extLst>
          </p:cNvPr>
          <p:cNvSpPr>
            <a:spLocks noGrp="1"/>
          </p:cNvSpPr>
          <p:nvPr>
            <p:ph idx="1"/>
          </p:nvPr>
        </p:nvSpPr>
        <p:spPr>
          <a:xfrm>
            <a:off x="609600" y="1916832"/>
            <a:ext cx="10972800" cy="2664296"/>
          </a:xfrm>
        </p:spPr>
        <p:txBody>
          <a:bodyPr>
            <a:normAutofit/>
          </a:bodyPr>
          <a:lstStyle/>
          <a:p>
            <a:pPr marL="0" indent="0" algn="l">
              <a:buNone/>
            </a:pPr>
            <a:r>
              <a:rPr lang="en-GB" sz="2400" dirty="0">
                <a:solidFill>
                  <a:schemeClr val="tx1">
                    <a:lumMod val="65000"/>
                    <a:lumOff val="35000"/>
                  </a:schemeClr>
                </a:solidFill>
              </a:rPr>
              <a:t>At the end of this lesson, you will </a:t>
            </a:r>
          </a:p>
          <a:p>
            <a:r>
              <a:rPr lang="en-GB" sz="2400" dirty="0">
                <a:solidFill>
                  <a:schemeClr val="tx1">
                    <a:lumMod val="65000"/>
                    <a:lumOff val="35000"/>
                  </a:schemeClr>
                </a:solidFill>
              </a:rPr>
              <a:t>understand how </a:t>
            </a:r>
            <a:r>
              <a:rPr lang="en-GB" sz="2400" dirty="0">
                <a:solidFill>
                  <a:schemeClr val="accent1"/>
                </a:solidFill>
              </a:rPr>
              <a:t>distance</a:t>
            </a:r>
            <a:r>
              <a:rPr lang="en-GB" sz="2400" dirty="0">
                <a:solidFill>
                  <a:schemeClr val="tx1">
                    <a:lumMod val="50000"/>
                    <a:lumOff val="50000"/>
                  </a:schemeClr>
                </a:solidFill>
              </a:rPr>
              <a:t> </a:t>
            </a:r>
            <a:r>
              <a:rPr lang="en-GB" sz="2400" dirty="0">
                <a:solidFill>
                  <a:schemeClr val="accent1"/>
                </a:solidFill>
              </a:rPr>
              <a:t>and other physical quantities </a:t>
            </a:r>
            <a:r>
              <a:rPr lang="en-GB" sz="2400" dirty="0">
                <a:solidFill>
                  <a:schemeClr val="tx1">
                    <a:lumMod val="65000"/>
                    <a:lumOff val="35000"/>
                  </a:schemeClr>
                </a:solidFill>
              </a:rPr>
              <a:t>are measured in astronomy</a:t>
            </a:r>
          </a:p>
        </p:txBody>
      </p:sp>
      <p:sp>
        <p:nvSpPr>
          <p:cNvPr id="4" name="Slide Number Placeholder 3">
            <a:extLst>
              <a:ext uri="{FF2B5EF4-FFF2-40B4-BE49-F238E27FC236}">
                <a16:creationId xmlns:a16="http://schemas.microsoft.com/office/drawing/2014/main" id="{7310F1CA-29C7-4F9E-9993-0F242C010F90}"/>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5</a:t>
            </a:fld>
            <a:endParaRPr lang="en-SG">
              <a:solidFill>
                <a:schemeClr val="tx1">
                  <a:lumMod val="50000"/>
                  <a:lumOff val="50000"/>
                </a:schemeClr>
              </a:solidFill>
            </a:endParaRPr>
          </a:p>
        </p:txBody>
      </p:sp>
    </p:spTree>
    <p:extLst>
      <p:ext uri="{BB962C8B-B14F-4D97-AF65-F5344CB8AC3E}">
        <p14:creationId xmlns:p14="http://schemas.microsoft.com/office/powerpoint/2010/main" val="2813478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1A706-AFB7-5A46-2B52-D58D6A52C4E1}"/>
              </a:ext>
            </a:extLst>
          </p:cNvPr>
          <p:cNvSpPr>
            <a:spLocks noGrp="1"/>
          </p:cNvSpPr>
          <p:nvPr>
            <p:ph type="title"/>
          </p:nvPr>
        </p:nvSpPr>
        <p:spPr/>
        <p:txBody>
          <a:bodyPr/>
          <a:lstStyle/>
          <a:p>
            <a:pPr algn="l"/>
            <a:r>
              <a:rPr lang="en-SG" dirty="0">
                <a:solidFill>
                  <a:schemeClr val="tx1">
                    <a:lumMod val="65000"/>
                    <a:lumOff val="35000"/>
                  </a:schemeClr>
                </a:solidFill>
              </a:rPr>
              <a:t>Telescopes</a:t>
            </a:r>
          </a:p>
        </p:txBody>
      </p:sp>
      <p:sp>
        <p:nvSpPr>
          <p:cNvPr id="4" name="Slide Number Placeholder 3">
            <a:extLst>
              <a:ext uri="{FF2B5EF4-FFF2-40B4-BE49-F238E27FC236}">
                <a16:creationId xmlns:a16="http://schemas.microsoft.com/office/drawing/2014/main" id="{E54D8704-3439-0047-3288-AAEDFF87C9BD}"/>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6</a:t>
            </a:fld>
            <a:endParaRPr lang="en-SG" dirty="0">
              <a:solidFill>
                <a:schemeClr val="tx1">
                  <a:lumMod val="50000"/>
                  <a:lumOff val="50000"/>
                </a:schemeClr>
              </a:solidFill>
            </a:endParaRPr>
          </a:p>
        </p:txBody>
      </p:sp>
      <p:pic>
        <p:nvPicPr>
          <p:cNvPr id="1026" name="Picture 2" descr="JWST: The James Webb Space Telescope has arrived at its final destination |  New Scientist">
            <a:extLst>
              <a:ext uri="{FF2B5EF4-FFF2-40B4-BE49-F238E27FC236}">
                <a16:creationId xmlns:a16="http://schemas.microsoft.com/office/drawing/2014/main" id="{BAB35949-2B52-696B-0E14-60F344BC2E4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982" b="1715"/>
          <a:stretch/>
        </p:blipFill>
        <p:spPr bwMode="auto">
          <a:xfrm>
            <a:off x="5708194" y="3886686"/>
            <a:ext cx="4636278" cy="2945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lkinson Microwave Anisotropy Probe (WMAP) | United States satellite |  Britannica">
            <a:extLst>
              <a:ext uri="{FF2B5EF4-FFF2-40B4-BE49-F238E27FC236}">
                <a16:creationId xmlns:a16="http://schemas.microsoft.com/office/drawing/2014/main" id="{9CBB819D-E62A-3966-D0F3-BB5D87A914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00" r="8688" b="4905"/>
          <a:stretch/>
        </p:blipFill>
        <p:spPr bwMode="auto">
          <a:xfrm rot="16200000">
            <a:off x="1903739" y="3169227"/>
            <a:ext cx="2919451" cy="44068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panded Very Large Array Archives - Public Website">
            <a:extLst>
              <a:ext uri="{FF2B5EF4-FFF2-40B4-BE49-F238E27FC236}">
                <a16:creationId xmlns:a16="http://schemas.microsoft.com/office/drawing/2014/main" id="{93CBE0D1-5005-29BF-8EB8-4067F94DD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195" y="1268760"/>
            <a:ext cx="4589976" cy="25685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Hooker Telescope on Mt. Wilson">
            <a:extLst>
              <a:ext uri="{FF2B5EF4-FFF2-40B4-BE49-F238E27FC236}">
                <a16:creationId xmlns:a16="http://schemas.microsoft.com/office/drawing/2014/main" id="{8FA54508-D932-4930-FB05-4A19D2347F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730" y="1268760"/>
            <a:ext cx="4320480" cy="25685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68A480-91FD-ACC1-A17F-914F92454FEA}"/>
              </a:ext>
            </a:extLst>
          </p:cNvPr>
          <p:cNvSpPr txBox="1"/>
          <p:nvPr/>
        </p:nvSpPr>
        <p:spPr>
          <a:xfrm>
            <a:off x="1415480" y="3429000"/>
            <a:ext cx="3816424" cy="369332"/>
          </a:xfrm>
          <a:prstGeom prst="rect">
            <a:avLst/>
          </a:prstGeom>
          <a:solidFill>
            <a:schemeClr val="tx1">
              <a:lumMod val="65000"/>
              <a:lumOff val="35000"/>
              <a:alpha val="59000"/>
            </a:schemeClr>
          </a:solidFill>
        </p:spPr>
        <p:txBody>
          <a:bodyPr wrap="square" rtlCol="0">
            <a:spAutoFit/>
          </a:bodyPr>
          <a:lstStyle/>
          <a:p>
            <a:pPr algn="ctr"/>
            <a:r>
              <a:rPr lang="en-SG" b="1" dirty="0">
                <a:solidFill>
                  <a:schemeClr val="accent6">
                    <a:lumMod val="20000"/>
                    <a:lumOff val="80000"/>
                  </a:schemeClr>
                </a:solidFill>
                <a:effectLst>
                  <a:innerShdw blurRad="63500" dist="63500" dir="18900000">
                    <a:prstClr val="black"/>
                  </a:innerShdw>
                </a:effectLst>
              </a:rPr>
              <a:t>Hubble’s telescope at Mount Wilson</a:t>
            </a:r>
          </a:p>
        </p:txBody>
      </p:sp>
      <p:sp>
        <p:nvSpPr>
          <p:cNvPr id="9" name="TextBox 8">
            <a:extLst>
              <a:ext uri="{FF2B5EF4-FFF2-40B4-BE49-F238E27FC236}">
                <a16:creationId xmlns:a16="http://schemas.microsoft.com/office/drawing/2014/main" id="{557DDEDB-B16A-B574-3218-E01141478373}"/>
              </a:ext>
            </a:extLst>
          </p:cNvPr>
          <p:cNvSpPr txBox="1"/>
          <p:nvPr/>
        </p:nvSpPr>
        <p:spPr>
          <a:xfrm>
            <a:off x="6622752" y="3419708"/>
            <a:ext cx="2713608" cy="369332"/>
          </a:xfrm>
          <a:prstGeom prst="rect">
            <a:avLst/>
          </a:prstGeom>
          <a:noFill/>
        </p:spPr>
        <p:txBody>
          <a:bodyPr wrap="square" rtlCol="0">
            <a:spAutoFit/>
          </a:bodyPr>
          <a:lstStyle/>
          <a:p>
            <a:pPr algn="ctr"/>
            <a:r>
              <a:rPr lang="en-SG" b="1" dirty="0">
                <a:solidFill>
                  <a:schemeClr val="accent6">
                    <a:lumMod val="20000"/>
                    <a:lumOff val="80000"/>
                  </a:schemeClr>
                </a:solidFill>
                <a:effectLst>
                  <a:innerShdw blurRad="63500" dist="63500" dir="18900000">
                    <a:prstClr val="black"/>
                  </a:innerShdw>
                </a:effectLst>
              </a:rPr>
              <a:t>Very Large Array (VLA)</a:t>
            </a:r>
          </a:p>
        </p:txBody>
      </p:sp>
      <p:sp>
        <p:nvSpPr>
          <p:cNvPr id="11" name="TextBox 10">
            <a:extLst>
              <a:ext uri="{FF2B5EF4-FFF2-40B4-BE49-F238E27FC236}">
                <a16:creationId xmlns:a16="http://schemas.microsoft.com/office/drawing/2014/main" id="{31246603-017A-17B4-3091-292603991D03}"/>
              </a:ext>
            </a:extLst>
          </p:cNvPr>
          <p:cNvSpPr txBox="1"/>
          <p:nvPr/>
        </p:nvSpPr>
        <p:spPr>
          <a:xfrm>
            <a:off x="7608168" y="6381328"/>
            <a:ext cx="2713608" cy="369332"/>
          </a:xfrm>
          <a:prstGeom prst="rect">
            <a:avLst/>
          </a:prstGeom>
          <a:noFill/>
        </p:spPr>
        <p:txBody>
          <a:bodyPr wrap="square" rtlCol="0">
            <a:spAutoFit/>
          </a:bodyPr>
          <a:lstStyle/>
          <a:p>
            <a:pPr algn="ctr"/>
            <a:r>
              <a:rPr lang="en-SG" b="1" dirty="0">
                <a:solidFill>
                  <a:schemeClr val="accent6">
                    <a:lumMod val="20000"/>
                    <a:lumOff val="80000"/>
                  </a:schemeClr>
                </a:solidFill>
                <a:effectLst>
                  <a:innerShdw blurRad="63500" dist="63500" dir="18900000">
                    <a:prstClr val="black"/>
                  </a:innerShdw>
                </a:effectLst>
              </a:rPr>
              <a:t>James Webb Telescope </a:t>
            </a:r>
          </a:p>
        </p:txBody>
      </p:sp>
      <p:sp>
        <p:nvSpPr>
          <p:cNvPr id="13" name="TextBox 12">
            <a:extLst>
              <a:ext uri="{FF2B5EF4-FFF2-40B4-BE49-F238E27FC236}">
                <a16:creationId xmlns:a16="http://schemas.microsoft.com/office/drawing/2014/main" id="{C22B5EF7-C23D-D7C4-630D-F425AA9D5C3E}"/>
              </a:ext>
            </a:extLst>
          </p:cNvPr>
          <p:cNvSpPr txBox="1"/>
          <p:nvPr/>
        </p:nvSpPr>
        <p:spPr>
          <a:xfrm>
            <a:off x="3932370" y="6398696"/>
            <a:ext cx="1136776" cy="369332"/>
          </a:xfrm>
          <a:prstGeom prst="rect">
            <a:avLst/>
          </a:prstGeom>
          <a:noFill/>
        </p:spPr>
        <p:txBody>
          <a:bodyPr wrap="square" rtlCol="0">
            <a:spAutoFit/>
          </a:bodyPr>
          <a:lstStyle/>
          <a:p>
            <a:pPr algn="ctr"/>
            <a:r>
              <a:rPr lang="en-SG" b="1" dirty="0">
                <a:solidFill>
                  <a:schemeClr val="accent6">
                    <a:lumMod val="20000"/>
                    <a:lumOff val="80000"/>
                  </a:schemeClr>
                </a:solidFill>
                <a:effectLst>
                  <a:innerShdw blurRad="63500" dist="63500" dir="18900000">
                    <a:prstClr val="black"/>
                  </a:innerShdw>
                </a:effectLst>
              </a:rPr>
              <a:t>WMAP</a:t>
            </a:r>
          </a:p>
        </p:txBody>
      </p:sp>
    </p:spTree>
    <p:extLst>
      <p:ext uri="{BB962C8B-B14F-4D97-AF65-F5344CB8AC3E}">
        <p14:creationId xmlns:p14="http://schemas.microsoft.com/office/powerpoint/2010/main" val="2150728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5267-1548-466A-A3C8-E773A0A34A50}"/>
              </a:ext>
            </a:extLst>
          </p:cNvPr>
          <p:cNvSpPr>
            <a:spLocks noGrp="1"/>
          </p:cNvSpPr>
          <p:nvPr>
            <p:ph type="title"/>
          </p:nvPr>
        </p:nvSpPr>
        <p:spPr>
          <a:xfrm>
            <a:off x="609600" y="294530"/>
            <a:ext cx="10972800" cy="1143000"/>
          </a:xfrm>
        </p:spPr>
        <p:txBody>
          <a:bodyPr/>
          <a:lstStyle/>
          <a:p>
            <a:pPr algn="l"/>
            <a:r>
              <a:rPr lang="en-SG" dirty="0">
                <a:solidFill>
                  <a:schemeClr val="tx1">
                    <a:lumMod val="65000"/>
                    <a:lumOff val="35000"/>
                  </a:schemeClr>
                </a:solidFill>
              </a:rPr>
              <a:t>Photometry</a:t>
            </a:r>
          </a:p>
        </p:txBody>
      </p:sp>
      <p:sp>
        <p:nvSpPr>
          <p:cNvPr id="3" name="Content Placeholder 2">
            <a:extLst>
              <a:ext uri="{FF2B5EF4-FFF2-40B4-BE49-F238E27FC236}">
                <a16:creationId xmlns:a16="http://schemas.microsoft.com/office/drawing/2014/main" id="{C4020DDB-E6D9-4EDE-A3EE-45FDACFD0C4F}"/>
              </a:ext>
            </a:extLst>
          </p:cNvPr>
          <p:cNvSpPr>
            <a:spLocks noGrp="1"/>
          </p:cNvSpPr>
          <p:nvPr>
            <p:ph idx="1"/>
          </p:nvPr>
        </p:nvSpPr>
        <p:spPr>
          <a:xfrm>
            <a:off x="609600" y="1648692"/>
            <a:ext cx="3134012" cy="864096"/>
          </a:xfrm>
        </p:spPr>
        <p:txBody>
          <a:bodyPr>
            <a:normAutofit lnSpcReduction="10000"/>
          </a:bodyPr>
          <a:lstStyle/>
          <a:p>
            <a:pPr marL="0" indent="0" algn="l">
              <a:buNone/>
            </a:pPr>
            <a:r>
              <a:rPr lang="en-GB" sz="2400" dirty="0">
                <a:solidFill>
                  <a:schemeClr val="tx1">
                    <a:lumMod val="65000"/>
                    <a:lumOff val="35000"/>
                  </a:schemeClr>
                </a:solidFill>
              </a:rPr>
              <a:t>Photographic plate </a:t>
            </a:r>
          </a:p>
          <a:p>
            <a:pPr marL="0" indent="0" algn="l">
              <a:buNone/>
            </a:pPr>
            <a:r>
              <a:rPr lang="en-GB" sz="2400" dirty="0">
                <a:solidFill>
                  <a:schemeClr val="tx1">
                    <a:lumMod val="65000"/>
                    <a:lumOff val="35000"/>
                  </a:schemeClr>
                </a:solidFill>
              </a:rPr>
              <a:t>(1880-1960s)</a:t>
            </a:r>
          </a:p>
        </p:txBody>
      </p:sp>
      <p:sp>
        <p:nvSpPr>
          <p:cNvPr id="4" name="Slide Number Placeholder 3">
            <a:extLst>
              <a:ext uri="{FF2B5EF4-FFF2-40B4-BE49-F238E27FC236}">
                <a16:creationId xmlns:a16="http://schemas.microsoft.com/office/drawing/2014/main" id="{7310F1CA-29C7-4F9E-9993-0F242C010F90}"/>
              </a:ext>
            </a:extLst>
          </p:cNvPr>
          <p:cNvSpPr>
            <a:spLocks noGrp="1"/>
          </p:cNvSpPr>
          <p:nvPr>
            <p:ph type="sldNum" sz="quarter" idx="12"/>
          </p:nvPr>
        </p:nvSpPr>
        <p:spPr>
          <a:xfrm>
            <a:off x="8737600" y="6376243"/>
            <a:ext cx="2844800" cy="365125"/>
          </a:xfrm>
        </p:spPr>
        <p:txBody>
          <a:bodyPr/>
          <a:lstStyle/>
          <a:p>
            <a:fld id="{7081BC99-F884-43C5-B753-915CEB8D5D35}" type="slidenum">
              <a:rPr lang="en-SG" smtClean="0">
                <a:solidFill>
                  <a:schemeClr val="tx1">
                    <a:lumMod val="50000"/>
                    <a:lumOff val="50000"/>
                  </a:schemeClr>
                </a:solidFill>
              </a:rPr>
              <a:pPr/>
              <a:t>7</a:t>
            </a:fld>
            <a:endParaRPr lang="en-SG">
              <a:solidFill>
                <a:schemeClr val="tx1">
                  <a:lumMod val="50000"/>
                  <a:lumOff val="50000"/>
                </a:schemeClr>
              </a:solidFill>
            </a:endParaRPr>
          </a:p>
        </p:txBody>
      </p:sp>
      <p:pic>
        <p:nvPicPr>
          <p:cNvPr id="5" name="Picture 4"/>
          <p:cNvPicPr>
            <a:picLocks noChangeAspect="1"/>
          </p:cNvPicPr>
          <p:nvPr/>
        </p:nvPicPr>
        <p:blipFill rotWithShape="1">
          <a:blip r:embed="rId3"/>
          <a:srcRect l="5492" t="20109" r="17832" b="16881"/>
          <a:stretch/>
        </p:blipFill>
        <p:spPr>
          <a:xfrm>
            <a:off x="609600" y="2482781"/>
            <a:ext cx="3134012" cy="2118239"/>
          </a:xfrm>
          <a:prstGeom prst="rect">
            <a:avLst/>
          </a:prstGeom>
        </p:spPr>
      </p:pic>
      <p:sp>
        <p:nvSpPr>
          <p:cNvPr id="6" name="TextBox 5">
            <a:extLst>
              <a:ext uri="{FF2B5EF4-FFF2-40B4-BE49-F238E27FC236}">
                <a16:creationId xmlns:a16="http://schemas.microsoft.com/office/drawing/2014/main" id="{54D61596-2C24-4F9A-8E9E-F0F90B63E0B6}"/>
              </a:ext>
            </a:extLst>
          </p:cNvPr>
          <p:cNvSpPr txBox="1"/>
          <p:nvPr/>
        </p:nvSpPr>
        <p:spPr>
          <a:xfrm>
            <a:off x="407368" y="6248925"/>
            <a:ext cx="4057350" cy="492443"/>
          </a:xfrm>
          <a:prstGeom prst="rect">
            <a:avLst/>
          </a:prstGeom>
          <a:noFill/>
        </p:spPr>
        <p:txBody>
          <a:bodyPr wrap="square" rtlCol="0">
            <a:spAutoFit/>
          </a:bodyPr>
          <a:lstStyle/>
          <a:p>
            <a:r>
              <a:rPr lang="en-SG" sz="1300" dirty="0">
                <a:solidFill>
                  <a:schemeClr val="tx1">
                    <a:lumMod val="50000"/>
                    <a:lumOff val="50000"/>
                  </a:schemeClr>
                </a:solidFill>
              </a:rPr>
              <a:t>Image credits: </a:t>
            </a:r>
            <a:r>
              <a:rPr lang="en-SG" sz="13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Harvard University Archives</a:t>
            </a:r>
            <a:endParaRPr lang="en-SG" sz="1300" dirty="0">
              <a:solidFill>
                <a:schemeClr val="tx1">
                  <a:lumMod val="50000"/>
                  <a:lumOff val="50000"/>
                </a:schemeClr>
              </a:solidFill>
            </a:endParaRPr>
          </a:p>
          <a:p>
            <a:r>
              <a:rPr lang="en-SG" sz="1300" dirty="0">
                <a:solidFill>
                  <a:schemeClr val="tx1">
                    <a:lumMod val="50000"/>
                    <a:lumOff val="50000"/>
                  </a:schemeClr>
                </a:solidFill>
              </a:rPr>
              <a:t>	  </a:t>
            </a:r>
            <a:r>
              <a:rPr lang="en-SG" sz="1300" dirty="0">
                <a:solidFill>
                  <a:schemeClr val="tx1">
                    <a:lumMod val="50000"/>
                    <a:lumOff val="50000"/>
                  </a:schemeClr>
                </a:solidFill>
                <a:hlinkClick r:id="rId5">
                  <a:extLst>
                    <a:ext uri="{A12FA001-AC4F-418D-AE19-62706E023703}">
                      <ahyp:hlinkClr xmlns:ahyp="http://schemas.microsoft.com/office/drawing/2018/hyperlinkcolor" val="tx"/>
                    </a:ext>
                  </a:extLst>
                </a:hlinkClick>
              </a:rPr>
              <a:t>American Museum of Natural History</a:t>
            </a:r>
            <a:endParaRPr lang="en-SG" sz="1300" dirty="0">
              <a:solidFill>
                <a:schemeClr val="tx1">
                  <a:lumMod val="50000"/>
                  <a:lumOff val="50000"/>
                </a:schemeClr>
              </a:solidFill>
            </a:endParaRPr>
          </a:p>
        </p:txBody>
      </p:sp>
      <p:pic>
        <p:nvPicPr>
          <p:cNvPr id="7" name="Picture 6"/>
          <p:cNvPicPr>
            <a:picLocks noChangeAspect="1"/>
          </p:cNvPicPr>
          <p:nvPr/>
        </p:nvPicPr>
        <p:blipFill>
          <a:blip r:embed="rId6"/>
          <a:stretch>
            <a:fillRect/>
          </a:stretch>
        </p:blipFill>
        <p:spPr>
          <a:xfrm>
            <a:off x="598490" y="4487676"/>
            <a:ext cx="3145122" cy="1769528"/>
          </a:xfrm>
          <a:prstGeom prst="rect">
            <a:avLst/>
          </a:prstGeom>
        </p:spPr>
      </p:pic>
      <p:sp>
        <p:nvSpPr>
          <p:cNvPr id="8" name="Content Placeholder 2">
            <a:extLst>
              <a:ext uri="{FF2B5EF4-FFF2-40B4-BE49-F238E27FC236}">
                <a16:creationId xmlns:a16="http://schemas.microsoft.com/office/drawing/2014/main" id="{C4020DDB-E6D9-4EDE-A3EE-45FDACFD0C4F}"/>
              </a:ext>
            </a:extLst>
          </p:cNvPr>
          <p:cNvSpPr txBox="1">
            <a:spLocks/>
          </p:cNvSpPr>
          <p:nvPr/>
        </p:nvSpPr>
        <p:spPr>
          <a:xfrm>
            <a:off x="4819864" y="1618685"/>
            <a:ext cx="3134012" cy="86409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solidFill>
                  <a:schemeClr val="tx1">
                    <a:lumMod val="65000"/>
                    <a:lumOff val="35000"/>
                  </a:schemeClr>
                </a:solidFill>
              </a:rPr>
              <a:t>Photomultiplier tube</a:t>
            </a:r>
          </a:p>
          <a:p>
            <a:pPr marL="0" indent="0">
              <a:buFont typeface="Arial" pitchFamily="34" charset="0"/>
              <a:buNone/>
            </a:pPr>
            <a:r>
              <a:rPr lang="en-GB" sz="2400" dirty="0">
                <a:solidFill>
                  <a:schemeClr val="tx1">
                    <a:lumMod val="65000"/>
                    <a:lumOff val="35000"/>
                  </a:schemeClr>
                </a:solidFill>
              </a:rPr>
              <a:t>(1930s-1990s)</a:t>
            </a:r>
          </a:p>
        </p:txBody>
      </p:sp>
      <p:pic>
        <p:nvPicPr>
          <p:cNvPr id="16386" name="Picture 2" descr="Photomultiplier tub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19864" y="2512788"/>
            <a:ext cx="3145122" cy="2099369"/>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upload.wikimedia.org/wikipedia/commons/thumb/e/e8/PhotoMultiplierTubeAndScintillator.svg/500px-PhotoMultiplierTubeAndScintillator.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9247" y="4653136"/>
            <a:ext cx="3502977" cy="1401191"/>
          </a:xfrm>
          <a:prstGeom prst="rect">
            <a:avLst/>
          </a:prstGeom>
          <a:solidFill>
            <a:schemeClr val="bg1"/>
          </a:solidFill>
        </p:spPr>
      </p:pic>
      <p:sp>
        <p:nvSpPr>
          <p:cNvPr id="11" name="TextBox 10">
            <a:extLst>
              <a:ext uri="{FF2B5EF4-FFF2-40B4-BE49-F238E27FC236}">
                <a16:creationId xmlns:a16="http://schemas.microsoft.com/office/drawing/2014/main" id="{54D61596-2C24-4F9A-8E9E-F0F90B63E0B6}"/>
              </a:ext>
            </a:extLst>
          </p:cNvPr>
          <p:cNvSpPr txBox="1"/>
          <p:nvPr/>
        </p:nvSpPr>
        <p:spPr>
          <a:xfrm>
            <a:off x="4807104" y="6248924"/>
            <a:ext cx="3146772" cy="492443"/>
          </a:xfrm>
          <a:prstGeom prst="rect">
            <a:avLst/>
          </a:prstGeom>
          <a:noFill/>
        </p:spPr>
        <p:txBody>
          <a:bodyPr wrap="square" rtlCol="0">
            <a:spAutoFit/>
          </a:bodyPr>
          <a:lstStyle/>
          <a:p>
            <a:r>
              <a:rPr lang="en-SG" sz="1300" dirty="0">
                <a:solidFill>
                  <a:schemeClr val="tx1">
                    <a:lumMod val="50000"/>
                    <a:lumOff val="50000"/>
                  </a:schemeClr>
                </a:solidFill>
              </a:rPr>
              <a:t>Image credits: </a:t>
            </a:r>
            <a:r>
              <a:rPr lang="en-SG" sz="1300" dirty="0">
                <a:solidFill>
                  <a:schemeClr val="tx1">
                    <a:lumMod val="50000"/>
                    <a:lumOff val="50000"/>
                  </a:schemeClr>
                </a:solidFill>
                <a:hlinkClick r:id="rId9">
                  <a:extLst>
                    <a:ext uri="{A12FA001-AC4F-418D-AE19-62706E023703}">
                      <ahyp:hlinkClr xmlns:ahyp="http://schemas.microsoft.com/office/drawing/2018/hyperlinkcolor" val="tx"/>
                    </a:ext>
                  </a:extLst>
                </a:hlinkClick>
              </a:rPr>
              <a:t>Science Photo</a:t>
            </a:r>
            <a:endParaRPr lang="en-SG" sz="1300" dirty="0">
              <a:solidFill>
                <a:schemeClr val="tx1">
                  <a:lumMod val="50000"/>
                  <a:lumOff val="50000"/>
                </a:schemeClr>
              </a:solidFill>
            </a:endParaRPr>
          </a:p>
          <a:p>
            <a:r>
              <a:rPr lang="en-SG" sz="1300" dirty="0">
                <a:solidFill>
                  <a:schemeClr val="tx1">
                    <a:lumMod val="50000"/>
                    <a:lumOff val="50000"/>
                  </a:schemeClr>
                </a:solidFill>
              </a:rPr>
              <a:t>	  </a:t>
            </a:r>
            <a:r>
              <a:rPr lang="en-SG" sz="1300" dirty="0">
                <a:solidFill>
                  <a:schemeClr val="tx1">
                    <a:lumMod val="50000"/>
                    <a:lumOff val="50000"/>
                  </a:schemeClr>
                </a:solidFill>
                <a:hlinkClick r:id="rId10">
                  <a:extLst>
                    <a:ext uri="{A12FA001-AC4F-418D-AE19-62706E023703}">
                      <ahyp:hlinkClr xmlns:ahyp="http://schemas.microsoft.com/office/drawing/2018/hyperlinkcolor" val="tx"/>
                    </a:ext>
                  </a:extLst>
                </a:hlinkClick>
              </a:rPr>
              <a:t>Qwerty123uiop</a:t>
            </a:r>
            <a:endParaRPr lang="en-SG" sz="1300" dirty="0">
              <a:solidFill>
                <a:schemeClr val="tx1">
                  <a:lumMod val="50000"/>
                  <a:lumOff val="50000"/>
                </a:schemeClr>
              </a:solidFill>
            </a:endParaRPr>
          </a:p>
        </p:txBody>
      </p:sp>
      <p:sp>
        <p:nvSpPr>
          <p:cNvPr id="12" name="Content Placeholder 2">
            <a:extLst>
              <a:ext uri="{FF2B5EF4-FFF2-40B4-BE49-F238E27FC236}">
                <a16:creationId xmlns:a16="http://schemas.microsoft.com/office/drawing/2014/main" id="{C4020DDB-E6D9-4EDE-A3EE-45FDACFD0C4F}"/>
              </a:ext>
            </a:extLst>
          </p:cNvPr>
          <p:cNvSpPr txBox="1">
            <a:spLocks/>
          </p:cNvSpPr>
          <p:nvPr/>
        </p:nvSpPr>
        <p:spPr>
          <a:xfrm>
            <a:off x="8724078" y="1618685"/>
            <a:ext cx="3134012" cy="86409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400" dirty="0">
                <a:solidFill>
                  <a:schemeClr val="tx1">
                    <a:lumMod val="65000"/>
                    <a:lumOff val="35000"/>
                  </a:schemeClr>
                </a:solidFill>
              </a:rPr>
              <a:t>Photodiodes, CCD</a:t>
            </a:r>
          </a:p>
          <a:p>
            <a:pPr marL="0" indent="0">
              <a:buFont typeface="Arial" pitchFamily="34" charset="0"/>
              <a:buNone/>
            </a:pPr>
            <a:r>
              <a:rPr lang="en-GB" sz="2400" dirty="0">
                <a:solidFill>
                  <a:schemeClr val="tx1">
                    <a:lumMod val="65000"/>
                    <a:lumOff val="35000"/>
                  </a:schemeClr>
                </a:solidFill>
              </a:rPr>
              <a:t>(1930s-1990s)</a:t>
            </a:r>
          </a:p>
        </p:txBody>
      </p:sp>
      <p:pic>
        <p:nvPicPr>
          <p:cNvPr id="16392" name="Picture 8" descr="https://upload.wikimedia.org/wikipedia/commons/thumb/6/66/Delta-Doped_Charged_Coupled_Devices_%28CCD%29_for_Ultra-Violet_and_Visible_Detection.jpg/1024px-Delta-Doped_Charged_Coupled_Devices_%28CCD%29_for_Ultra-Violet_and_Visible_Detection.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1417" r="18936"/>
          <a:stretch/>
        </p:blipFill>
        <p:spPr bwMode="auto">
          <a:xfrm rot="16200000">
            <a:off x="9228841" y="3738415"/>
            <a:ext cx="1862323" cy="2844799"/>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si_photodiod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37601" y="2512787"/>
            <a:ext cx="2851889" cy="17118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4D61596-2C24-4F9A-8E9E-F0F90B63E0B6}"/>
              </a:ext>
            </a:extLst>
          </p:cNvPr>
          <p:cNvSpPr txBox="1"/>
          <p:nvPr/>
        </p:nvSpPr>
        <p:spPr>
          <a:xfrm>
            <a:off x="8586614" y="6233504"/>
            <a:ext cx="3146772" cy="292388"/>
          </a:xfrm>
          <a:prstGeom prst="rect">
            <a:avLst/>
          </a:prstGeom>
          <a:noFill/>
        </p:spPr>
        <p:txBody>
          <a:bodyPr wrap="square" rtlCol="0">
            <a:spAutoFit/>
          </a:bodyPr>
          <a:lstStyle/>
          <a:p>
            <a:r>
              <a:rPr lang="en-SG" sz="1300" dirty="0">
                <a:solidFill>
                  <a:schemeClr val="tx1">
                    <a:lumMod val="50000"/>
                    <a:lumOff val="50000"/>
                  </a:schemeClr>
                </a:solidFill>
              </a:rPr>
              <a:t>Image credits: </a:t>
            </a:r>
            <a:r>
              <a:rPr lang="en-SG" sz="1300" dirty="0">
                <a:solidFill>
                  <a:schemeClr val="tx1">
                    <a:lumMod val="50000"/>
                    <a:lumOff val="50000"/>
                  </a:schemeClr>
                </a:solidFill>
                <a:hlinkClick r:id="rId13">
                  <a:extLst>
                    <a:ext uri="{A12FA001-AC4F-418D-AE19-62706E023703}">
                      <ahyp:hlinkClr xmlns:ahyp="http://schemas.microsoft.com/office/drawing/2018/hyperlinkcolor" val="tx"/>
                    </a:ext>
                  </a:extLst>
                </a:hlinkClick>
              </a:rPr>
              <a:t>Hamamatsu</a:t>
            </a:r>
            <a:endParaRPr lang="en-SG" sz="1300" dirty="0">
              <a:solidFill>
                <a:schemeClr val="tx1">
                  <a:lumMod val="50000"/>
                  <a:lumOff val="50000"/>
                </a:schemeClr>
              </a:solidFill>
            </a:endParaRPr>
          </a:p>
        </p:txBody>
      </p:sp>
    </p:spTree>
    <p:extLst>
      <p:ext uri="{BB962C8B-B14F-4D97-AF65-F5344CB8AC3E}">
        <p14:creationId xmlns:p14="http://schemas.microsoft.com/office/powerpoint/2010/main" val="1454042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B30F-E132-4B54-B021-0E628616D414}"/>
              </a:ext>
            </a:extLst>
          </p:cNvPr>
          <p:cNvSpPr>
            <a:spLocks noGrp="1"/>
          </p:cNvSpPr>
          <p:nvPr>
            <p:ph type="title"/>
          </p:nvPr>
        </p:nvSpPr>
        <p:spPr/>
        <p:txBody>
          <a:bodyPr>
            <a:normAutofit/>
          </a:bodyPr>
          <a:lstStyle/>
          <a:p>
            <a:pPr algn="l"/>
            <a:r>
              <a:rPr lang="en-SG" sz="4400" dirty="0">
                <a:solidFill>
                  <a:schemeClr val="tx1">
                    <a:lumMod val="65000"/>
                    <a:lumOff val="35000"/>
                  </a:schemeClr>
                </a:solidFill>
              </a:rPr>
              <a:t>Relating</a:t>
            </a:r>
            <a:r>
              <a:rPr lang="en-SG" sz="4400" dirty="0">
                <a:solidFill>
                  <a:schemeClr val="tx1">
                    <a:lumMod val="50000"/>
                    <a:lumOff val="50000"/>
                  </a:schemeClr>
                </a:solidFill>
              </a:rPr>
              <a:t> </a:t>
            </a:r>
            <a:r>
              <a:rPr lang="en-SG" sz="4400" dirty="0">
                <a:solidFill>
                  <a:schemeClr val="accent6"/>
                </a:solidFill>
              </a:rPr>
              <a:t>Brightness</a:t>
            </a:r>
            <a:r>
              <a:rPr lang="en-SG" sz="4400" dirty="0">
                <a:solidFill>
                  <a:schemeClr val="tx1">
                    <a:lumMod val="50000"/>
                    <a:lumOff val="50000"/>
                  </a:schemeClr>
                </a:solidFill>
              </a:rPr>
              <a:t> to </a:t>
            </a:r>
            <a:r>
              <a:rPr lang="en-SG" sz="4400" dirty="0">
                <a:solidFill>
                  <a:schemeClr val="accent1"/>
                </a:solidFill>
              </a:rPr>
              <a:t>Distance</a:t>
            </a:r>
          </a:p>
        </p:txBody>
      </p:sp>
      <p:sp>
        <p:nvSpPr>
          <p:cNvPr id="3" name="Content Placeholder 2">
            <a:extLst>
              <a:ext uri="{FF2B5EF4-FFF2-40B4-BE49-F238E27FC236}">
                <a16:creationId xmlns:a16="http://schemas.microsoft.com/office/drawing/2014/main" id="{9F9099C1-B15C-4882-A908-30D5CCBF2355}"/>
              </a:ext>
            </a:extLst>
          </p:cNvPr>
          <p:cNvSpPr>
            <a:spLocks noGrp="1"/>
          </p:cNvSpPr>
          <p:nvPr>
            <p:ph idx="1"/>
          </p:nvPr>
        </p:nvSpPr>
        <p:spPr>
          <a:xfrm>
            <a:off x="609600" y="1744217"/>
            <a:ext cx="10972800" cy="820687"/>
          </a:xfrm>
        </p:spPr>
        <p:txBody>
          <a:bodyPr>
            <a:normAutofit fontScale="92500" lnSpcReduction="20000"/>
          </a:bodyPr>
          <a:lstStyle/>
          <a:p>
            <a:pPr marL="0" indent="0">
              <a:buNone/>
            </a:pPr>
            <a:r>
              <a:rPr lang="en-SG" sz="2900" dirty="0">
                <a:solidFill>
                  <a:schemeClr val="accent6"/>
                </a:solidFill>
              </a:rPr>
              <a:t>Amount of light </a:t>
            </a:r>
            <a:r>
              <a:rPr lang="en-SG" sz="2900" dirty="0">
                <a:solidFill>
                  <a:schemeClr val="tx1">
                    <a:lumMod val="65000"/>
                    <a:lumOff val="35000"/>
                  </a:schemeClr>
                </a:solidFill>
              </a:rPr>
              <a:t>detector receives is </a:t>
            </a:r>
            <a:r>
              <a:rPr lang="en-SG" sz="2900" b="1" dirty="0">
                <a:solidFill>
                  <a:schemeClr val="tx1">
                    <a:lumMod val="65000"/>
                    <a:lumOff val="35000"/>
                  </a:schemeClr>
                </a:solidFill>
              </a:rPr>
              <a:t>inversely proportional to the square of </a:t>
            </a:r>
            <a:r>
              <a:rPr lang="en-SG" sz="2900" dirty="0">
                <a:solidFill>
                  <a:schemeClr val="accent1"/>
                </a:solidFill>
              </a:rPr>
              <a:t>distance </a:t>
            </a:r>
            <a:r>
              <a:rPr lang="en-SG" sz="2900" dirty="0">
                <a:solidFill>
                  <a:schemeClr val="tx1">
                    <a:lumMod val="65000"/>
                    <a:lumOff val="35000"/>
                  </a:schemeClr>
                </a:solidFill>
              </a:rPr>
              <a:t>away from source. </a:t>
            </a:r>
          </a:p>
        </p:txBody>
      </p:sp>
      <p:sp>
        <p:nvSpPr>
          <p:cNvPr id="4" name="Slide Number Placeholder 3">
            <a:extLst>
              <a:ext uri="{FF2B5EF4-FFF2-40B4-BE49-F238E27FC236}">
                <a16:creationId xmlns:a16="http://schemas.microsoft.com/office/drawing/2014/main" id="{0AA7BBAE-0228-41C1-B174-E7A3A8D1C92C}"/>
              </a:ext>
            </a:extLst>
          </p:cNvPr>
          <p:cNvSpPr>
            <a:spLocks noGrp="1"/>
          </p:cNvSpPr>
          <p:nvPr>
            <p:ph type="sldNum" sz="quarter" idx="12"/>
          </p:nvPr>
        </p:nvSpPr>
        <p:spPr/>
        <p:txBody>
          <a:bodyPr/>
          <a:lstStyle/>
          <a:p>
            <a:fld id="{7081BC99-F884-43C5-B753-915CEB8D5D35}" type="slidenum">
              <a:rPr lang="en-SG" smtClean="0">
                <a:solidFill>
                  <a:schemeClr val="tx1">
                    <a:lumMod val="50000"/>
                    <a:lumOff val="50000"/>
                  </a:schemeClr>
                </a:solidFill>
              </a:rPr>
              <a:pPr/>
              <a:t>8</a:t>
            </a:fld>
            <a:endParaRPr lang="en-SG">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464139-6B93-4D99-B07E-BB309024FA6A}"/>
                  </a:ext>
                </a:extLst>
              </p:cNvPr>
              <p:cNvSpPr txBox="1"/>
              <p:nvPr/>
            </p:nvSpPr>
            <p:spPr>
              <a:xfrm>
                <a:off x="4614575" y="2701369"/>
                <a:ext cx="1519903" cy="86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2300" b="0" i="1" smtClean="0">
                              <a:solidFill>
                                <a:schemeClr val="accent6"/>
                              </a:solidFill>
                              <a:latin typeface="Cambria Math" panose="02040503050406030204" pitchFamily="18" charset="0"/>
                            </a:rPr>
                          </m:ctrlPr>
                        </m:fPr>
                        <m:num>
                          <m:sSub>
                            <m:sSubPr>
                              <m:ctrlPr>
                                <a:rPr lang="en-SG" sz="2300" b="0" i="1" smtClean="0">
                                  <a:solidFill>
                                    <a:schemeClr val="accent6"/>
                                  </a:solidFill>
                                  <a:latin typeface="Cambria Math" panose="02040503050406030204" pitchFamily="18" charset="0"/>
                                </a:rPr>
                              </m:ctrlPr>
                            </m:sSubPr>
                            <m:e>
                              <m:r>
                                <a:rPr lang="en-SG" sz="2300" b="0" i="1" smtClean="0">
                                  <a:solidFill>
                                    <a:schemeClr val="accent6"/>
                                  </a:solidFill>
                                  <a:latin typeface="Cambria Math" panose="02040503050406030204" pitchFamily="18" charset="0"/>
                                </a:rPr>
                                <m:t>𝐹</m:t>
                              </m:r>
                            </m:e>
                            <m:sub>
                              <m:r>
                                <a:rPr lang="en-SG" sz="2300" b="0" i="1" smtClean="0">
                                  <a:solidFill>
                                    <a:schemeClr val="accent6"/>
                                  </a:solidFill>
                                  <a:latin typeface="Cambria Math" panose="02040503050406030204" pitchFamily="18" charset="0"/>
                                </a:rPr>
                                <m:t>2</m:t>
                              </m:r>
                            </m:sub>
                          </m:sSub>
                        </m:num>
                        <m:den>
                          <m:sSub>
                            <m:sSubPr>
                              <m:ctrlPr>
                                <a:rPr lang="en-SG" sz="2300" b="0" i="1" smtClean="0">
                                  <a:solidFill>
                                    <a:schemeClr val="accent6"/>
                                  </a:solidFill>
                                  <a:latin typeface="Cambria Math" panose="02040503050406030204" pitchFamily="18" charset="0"/>
                                </a:rPr>
                              </m:ctrlPr>
                            </m:sSubPr>
                            <m:e>
                              <m:r>
                                <a:rPr lang="en-SG" sz="2300" b="0" i="1" smtClean="0">
                                  <a:solidFill>
                                    <a:schemeClr val="accent6"/>
                                  </a:solidFill>
                                  <a:latin typeface="Cambria Math" panose="02040503050406030204" pitchFamily="18" charset="0"/>
                                </a:rPr>
                                <m:t>𝐹</m:t>
                              </m:r>
                            </m:e>
                            <m:sub>
                              <m:r>
                                <a:rPr lang="en-SG" sz="2300" b="0" i="1" smtClean="0">
                                  <a:solidFill>
                                    <a:schemeClr val="accent6"/>
                                  </a:solidFill>
                                  <a:latin typeface="Cambria Math" panose="02040503050406030204" pitchFamily="18" charset="0"/>
                                </a:rPr>
                                <m:t>1</m:t>
                              </m:r>
                            </m:sub>
                          </m:sSub>
                        </m:den>
                      </m:f>
                      <m:r>
                        <a:rPr lang="en-SG" sz="2300" b="0" i="1" smtClean="0">
                          <a:solidFill>
                            <a:schemeClr val="tx1">
                              <a:lumMod val="50000"/>
                              <a:lumOff val="50000"/>
                            </a:schemeClr>
                          </a:solidFill>
                          <a:latin typeface="Cambria Math" panose="02040503050406030204" pitchFamily="18" charset="0"/>
                        </a:rPr>
                        <m:t>=</m:t>
                      </m:r>
                      <m:sSup>
                        <m:sSupPr>
                          <m:ctrlPr>
                            <a:rPr lang="en-SG" sz="2300" b="0" i="1" smtClean="0">
                              <a:solidFill>
                                <a:schemeClr val="accent1"/>
                              </a:solidFill>
                              <a:latin typeface="Cambria Math" panose="02040503050406030204" pitchFamily="18" charset="0"/>
                            </a:rPr>
                          </m:ctrlPr>
                        </m:sSupPr>
                        <m:e>
                          <m:d>
                            <m:dPr>
                              <m:ctrlPr>
                                <a:rPr lang="en-SG" sz="2300" b="0" i="1" smtClean="0">
                                  <a:solidFill>
                                    <a:schemeClr val="accent1"/>
                                  </a:solidFill>
                                  <a:latin typeface="Cambria Math" panose="02040503050406030204" pitchFamily="18" charset="0"/>
                                </a:rPr>
                              </m:ctrlPr>
                            </m:dPr>
                            <m:e>
                              <m:f>
                                <m:fPr>
                                  <m:ctrlPr>
                                    <a:rPr lang="en-SG" sz="2300" b="0" i="1" smtClean="0">
                                      <a:solidFill>
                                        <a:schemeClr val="accent1"/>
                                      </a:solidFill>
                                      <a:latin typeface="Cambria Math" panose="02040503050406030204" pitchFamily="18" charset="0"/>
                                    </a:rPr>
                                  </m:ctrlPr>
                                </m:fPr>
                                <m:num>
                                  <m:sSub>
                                    <m:sSubPr>
                                      <m:ctrlPr>
                                        <a:rPr lang="en-SG" sz="2300" b="0" i="1" smtClean="0">
                                          <a:solidFill>
                                            <a:schemeClr val="accent1"/>
                                          </a:solidFill>
                                          <a:latin typeface="Cambria Math" panose="02040503050406030204" pitchFamily="18" charset="0"/>
                                        </a:rPr>
                                      </m:ctrlPr>
                                    </m:sSubPr>
                                    <m:e>
                                      <m:r>
                                        <a:rPr lang="en-SG" sz="2300" b="0" i="1" smtClean="0">
                                          <a:solidFill>
                                            <a:schemeClr val="accent1"/>
                                          </a:solidFill>
                                          <a:latin typeface="Cambria Math" panose="02040503050406030204" pitchFamily="18" charset="0"/>
                                        </a:rPr>
                                        <m:t>𝑑</m:t>
                                      </m:r>
                                    </m:e>
                                    <m:sub>
                                      <m:r>
                                        <a:rPr lang="en-SG" sz="2300" b="0" i="1" smtClean="0">
                                          <a:solidFill>
                                            <a:schemeClr val="accent1"/>
                                          </a:solidFill>
                                          <a:latin typeface="Cambria Math" panose="02040503050406030204" pitchFamily="18" charset="0"/>
                                        </a:rPr>
                                        <m:t>1</m:t>
                                      </m:r>
                                    </m:sub>
                                  </m:sSub>
                                </m:num>
                                <m:den>
                                  <m:sSub>
                                    <m:sSubPr>
                                      <m:ctrlPr>
                                        <a:rPr lang="en-SG" sz="2300" b="0" i="1" smtClean="0">
                                          <a:solidFill>
                                            <a:schemeClr val="accent1"/>
                                          </a:solidFill>
                                          <a:latin typeface="Cambria Math" panose="02040503050406030204" pitchFamily="18" charset="0"/>
                                        </a:rPr>
                                      </m:ctrlPr>
                                    </m:sSubPr>
                                    <m:e>
                                      <m:r>
                                        <a:rPr lang="en-SG" sz="2300" b="0" i="1" smtClean="0">
                                          <a:solidFill>
                                            <a:schemeClr val="accent1"/>
                                          </a:solidFill>
                                          <a:latin typeface="Cambria Math" panose="02040503050406030204" pitchFamily="18" charset="0"/>
                                        </a:rPr>
                                        <m:t>𝑑</m:t>
                                      </m:r>
                                    </m:e>
                                    <m:sub>
                                      <m:r>
                                        <a:rPr lang="en-SG" sz="2300" b="0" i="1" smtClean="0">
                                          <a:solidFill>
                                            <a:schemeClr val="accent1"/>
                                          </a:solidFill>
                                          <a:latin typeface="Cambria Math" panose="02040503050406030204" pitchFamily="18" charset="0"/>
                                        </a:rPr>
                                        <m:t>2</m:t>
                                      </m:r>
                                    </m:sub>
                                  </m:sSub>
                                </m:den>
                              </m:f>
                            </m:e>
                          </m:d>
                        </m:e>
                        <m:sup>
                          <m:r>
                            <a:rPr lang="en-SG" sz="2300" b="0" i="1" smtClean="0">
                              <a:solidFill>
                                <a:schemeClr val="accent1"/>
                              </a:solidFill>
                              <a:latin typeface="Cambria Math" panose="02040503050406030204" pitchFamily="18" charset="0"/>
                            </a:rPr>
                            <m:t>2</m:t>
                          </m:r>
                        </m:sup>
                      </m:sSup>
                    </m:oMath>
                  </m:oMathPara>
                </a14:m>
                <a:endParaRPr lang="en-SG" sz="2300" dirty="0">
                  <a:solidFill>
                    <a:schemeClr val="tx1">
                      <a:lumMod val="50000"/>
                      <a:lumOff val="50000"/>
                    </a:schemeClr>
                  </a:solidFill>
                </a:endParaRPr>
              </a:p>
            </p:txBody>
          </p:sp>
        </mc:Choice>
        <mc:Fallback xmlns="">
          <p:sp>
            <p:nvSpPr>
              <p:cNvPr id="5" name="TextBox 4">
                <a:extLst>
                  <a:ext uri="{FF2B5EF4-FFF2-40B4-BE49-F238E27FC236}">
                    <a16:creationId xmlns:a16="http://schemas.microsoft.com/office/drawing/2014/main" id="{97464139-6B93-4D99-B07E-BB309024FA6A}"/>
                  </a:ext>
                </a:extLst>
              </p:cNvPr>
              <p:cNvSpPr txBox="1">
                <a:spLocks noRot="1" noChangeAspect="1" noMove="1" noResize="1" noEditPoints="1" noAdjustHandles="1" noChangeArrowheads="1" noChangeShapeType="1" noTextEdit="1"/>
              </p:cNvSpPr>
              <p:nvPr/>
            </p:nvSpPr>
            <p:spPr>
              <a:xfrm>
                <a:off x="4614575" y="2701369"/>
                <a:ext cx="1519903" cy="865173"/>
              </a:xfrm>
              <a:prstGeom prst="rect">
                <a:avLst/>
              </a:prstGeom>
              <a:blipFill>
                <a:blip r:embed="rId3"/>
                <a:stretch>
                  <a:fillRect/>
                </a:stretch>
              </a:blipFill>
            </p:spPr>
            <p:txBody>
              <a:bodyPr/>
              <a:lstStyle/>
              <a:p>
                <a:r>
                  <a:rPr lang="en-SG">
                    <a:noFill/>
                  </a:rPr>
                  <a:t> </a:t>
                </a:r>
              </a:p>
            </p:txBody>
          </p:sp>
        </mc:Fallback>
      </mc:AlternateContent>
      <p:sp>
        <p:nvSpPr>
          <p:cNvPr id="6" name="Content Placeholder 2">
            <a:extLst>
              <a:ext uri="{FF2B5EF4-FFF2-40B4-BE49-F238E27FC236}">
                <a16:creationId xmlns:a16="http://schemas.microsoft.com/office/drawing/2014/main" id="{3607DA02-0168-4B83-91BB-84644910ACA3}"/>
              </a:ext>
            </a:extLst>
          </p:cNvPr>
          <p:cNvSpPr txBox="1">
            <a:spLocks/>
          </p:cNvSpPr>
          <p:nvPr/>
        </p:nvSpPr>
        <p:spPr>
          <a:xfrm>
            <a:off x="628970" y="3933056"/>
            <a:ext cx="10972800" cy="8206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SG" sz="2700" dirty="0">
                <a:solidFill>
                  <a:schemeClr val="tx1">
                    <a:lumMod val="65000"/>
                    <a:lumOff val="35000"/>
                  </a:schemeClr>
                </a:solidFill>
              </a:rPr>
              <a:t>Humans perceive brightness in the </a:t>
            </a:r>
            <a:r>
              <a:rPr lang="en-SG" sz="2700" dirty="0">
                <a:solidFill>
                  <a:schemeClr val="accent6"/>
                </a:solidFill>
              </a:rPr>
              <a:t>logarithmic scale</a:t>
            </a:r>
            <a:r>
              <a:rPr lang="en-SG" sz="2700" dirty="0">
                <a:solidFill>
                  <a:schemeClr val="tx1">
                    <a:lumMod val="50000"/>
                    <a:lumOff val="50000"/>
                  </a:schemeClr>
                </a:solidFill>
              </a:rPr>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027F3E1-D5CC-4D20-B8B2-A3B279665435}"/>
                  </a:ext>
                </a:extLst>
              </p:cNvPr>
              <p:cNvSpPr txBox="1"/>
              <p:nvPr/>
            </p:nvSpPr>
            <p:spPr>
              <a:xfrm>
                <a:off x="2526462" y="4725144"/>
                <a:ext cx="3607013" cy="8651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2300" b="0" i="1" smtClean="0">
                              <a:solidFill>
                                <a:schemeClr val="accent6"/>
                              </a:solidFill>
                              <a:latin typeface="Cambria Math" panose="02040503050406030204" pitchFamily="18" charset="0"/>
                            </a:rPr>
                          </m:ctrlPr>
                        </m:sSupPr>
                        <m:e>
                          <m:r>
                            <a:rPr lang="en-SG" sz="2300" b="0" i="1" smtClean="0">
                              <a:solidFill>
                                <a:schemeClr val="accent6"/>
                              </a:solidFill>
                              <a:latin typeface="Cambria Math" panose="02040503050406030204" pitchFamily="18" charset="0"/>
                            </a:rPr>
                            <m:t>100</m:t>
                          </m:r>
                        </m:e>
                        <m:sup>
                          <m:sSub>
                            <m:sSubPr>
                              <m:ctrlPr>
                                <a:rPr lang="en-SG" sz="2300" b="0" i="1" smtClean="0">
                                  <a:solidFill>
                                    <a:schemeClr val="accent6"/>
                                  </a:solidFill>
                                  <a:latin typeface="Cambria Math" panose="02040503050406030204" pitchFamily="18" charset="0"/>
                                </a:rPr>
                              </m:ctrlPr>
                            </m:sSubPr>
                            <m:e>
                              <m:r>
                                <a:rPr lang="en-SG" sz="2300" b="0" i="1" smtClean="0">
                                  <a:solidFill>
                                    <a:schemeClr val="accent6"/>
                                  </a:solidFill>
                                  <a:latin typeface="Cambria Math" panose="02040503050406030204" pitchFamily="18" charset="0"/>
                                </a:rPr>
                                <m:t>(</m:t>
                              </m:r>
                              <m:r>
                                <a:rPr lang="en-SG" sz="2300" b="0" i="1" smtClean="0">
                                  <a:solidFill>
                                    <a:schemeClr val="accent6"/>
                                  </a:solidFill>
                                  <a:latin typeface="Cambria Math" panose="02040503050406030204" pitchFamily="18" charset="0"/>
                                </a:rPr>
                                <m:t>𝑚</m:t>
                              </m:r>
                            </m:e>
                            <m:sub>
                              <m:r>
                                <a:rPr lang="en-SG" sz="2300" b="0" i="1" smtClean="0">
                                  <a:solidFill>
                                    <a:schemeClr val="accent6"/>
                                  </a:solidFill>
                                  <a:latin typeface="Cambria Math" panose="02040503050406030204" pitchFamily="18" charset="0"/>
                                </a:rPr>
                                <m:t>1</m:t>
                              </m:r>
                            </m:sub>
                          </m:sSub>
                          <m:r>
                            <a:rPr lang="en-SG" sz="2300" b="0" i="1" smtClean="0">
                              <a:solidFill>
                                <a:schemeClr val="accent6"/>
                              </a:solidFill>
                              <a:latin typeface="Cambria Math" panose="02040503050406030204" pitchFamily="18" charset="0"/>
                            </a:rPr>
                            <m:t>−</m:t>
                          </m:r>
                          <m:sSub>
                            <m:sSubPr>
                              <m:ctrlPr>
                                <a:rPr lang="en-SG" sz="2300" b="0" i="1" smtClean="0">
                                  <a:solidFill>
                                    <a:schemeClr val="accent6"/>
                                  </a:solidFill>
                                  <a:latin typeface="Cambria Math" panose="02040503050406030204" pitchFamily="18" charset="0"/>
                                </a:rPr>
                              </m:ctrlPr>
                            </m:sSubPr>
                            <m:e>
                              <m:r>
                                <a:rPr lang="en-SG" sz="2300" b="0" i="1" smtClean="0">
                                  <a:solidFill>
                                    <a:schemeClr val="accent6"/>
                                  </a:solidFill>
                                  <a:latin typeface="Cambria Math" panose="02040503050406030204" pitchFamily="18" charset="0"/>
                                </a:rPr>
                                <m:t>𝑚</m:t>
                              </m:r>
                            </m:e>
                            <m:sub>
                              <m:r>
                                <a:rPr lang="en-SG" sz="2300" b="0" i="1" smtClean="0">
                                  <a:solidFill>
                                    <a:schemeClr val="accent6"/>
                                  </a:solidFill>
                                  <a:latin typeface="Cambria Math" panose="02040503050406030204" pitchFamily="18" charset="0"/>
                                </a:rPr>
                                <m:t>2</m:t>
                              </m:r>
                            </m:sub>
                          </m:sSub>
                          <m:r>
                            <a:rPr lang="en-SG" sz="2300" b="0" i="1" smtClean="0">
                              <a:solidFill>
                                <a:schemeClr val="accent6"/>
                              </a:solidFill>
                              <a:latin typeface="Cambria Math" panose="02040503050406030204" pitchFamily="18" charset="0"/>
                            </a:rPr>
                            <m:t>)/5</m:t>
                          </m:r>
                        </m:sup>
                      </m:sSup>
                      <m:r>
                        <a:rPr lang="en-SG" sz="2300" b="0" i="1" smtClean="0">
                          <a:solidFill>
                            <a:schemeClr val="accent6"/>
                          </a:solidFill>
                          <a:latin typeface="Cambria Math" panose="02040503050406030204" pitchFamily="18" charset="0"/>
                        </a:rPr>
                        <m:t>=</m:t>
                      </m:r>
                      <m:f>
                        <m:fPr>
                          <m:ctrlPr>
                            <a:rPr lang="en-SG" sz="2300" b="0" i="1" smtClean="0">
                              <a:solidFill>
                                <a:schemeClr val="accent6"/>
                              </a:solidFill>
                              <a:latin typeface="Cambria Math" panose="02040503050406030204" pitchFamily="18" charset="0"/>
                            </a:rPr>
                          </m:ctrlPr>
                        </m:fPr>
                        <m:num>
                          <m:sSub>
                            <m:sSubPr>
                              <m:ctrlPr>
                                <a:rPr lang="en-SG" sz="2300" b="0" i="1" smtClean="0">
                                  <a:solidFill>
                                    <a:schemeClr val="accent6"/>
                                  </a:solidFill>
                                  <a:latin typeface="Cambria Math" panose="02040503050406030204" pitchFamily="18" charset="0"/>
                                </a:rPr>
                              </m:ctrlPr>
                            </m:sSubPr>
                            <m:e>
                              <m:r>
                                <a:rPr lang="en-SG" sz="2300" b="0" i="1" smtClean="0">
                                  <a:solidFill>
                                    <a:schemeClr val="accent6"/>
                                  </a:solidFill>
                                  <a:latin typeface="Cambria Math" panose="02040503050406030204" pitchFamily="18" charset="0"/>
                                </a:rPr>
                                <m:t>𝐹</m:t>
                              </m:r>
                            </m:e>
                            <m:sub>
                              <m:r>
                                <a:rPr lang="en-SG" sz="2300" b="0" i="1" smtClean="0">
                                  <a:solidFill>
                                    <a:schemeClr val="accent6"/>
                                  </a:solidFill>
                                  <a:latin typeface="Cambria Math" panose="02040503050406030204" pitchFamily="18" charset="0"/>
                                </a:rPr>
                                <m:t>2</m:t>
                              </m:r>
                            </m:sub>
                          </m:sSub>
                        </m:num>
                        <m:den>
                          <m:sSub>
                            <m:sSubPr>
                              <m:ctrlPr>
                                <a:rPr lang="en-SG" sz="2300" b="0" i="1" smtClean="0">
                                  <a:solidFill>
                                    <a:schemeClr val="accent6"/>
                                  </a:solidFill>
                                  <a:latin typeface="Cambria Math" panose="02040503050406030204" pitchFamily="18" charset="0"/>
                                </a:rPr>
                              </m:ctrlPr>
                            </m:sSubPr>
                            <m:e>
                              <m:r>
                                <a:rPr lang="en-SG" sz="2300" b="0" i="1" smtClean="0">
                                  <a:solidFill>
                                    <a:schemeClr val="accent6"/>
                                  </a:solidFill>
                                  <a:latin typeface="Cambria Math" panose="02040503050406030204" pitchFamily="18" charset="0"/>
                                </a:rPr>
                                <m:t>𝐹</m:t>
                              </m:r>
                            </m:e>
                            <m:sub>
                              <m:r>
                                <a:rPr lang="en-SG" sz="2300" b="0" i="1" smtClean="0">
                                  <a:solidFill>
                                    <a:schemeClr val="accent6"/>
                                  </a:solidFill>
                                  <a:latin typeface="Cambria Math" panose="02040503050406030204" pitchFamily="18" charset="0"/>
                                </a:rPr>
                                <m:t>1</m:t>
                              </m:r>
                            </m:sub>
                          </m:sSub>
                        </m:den>
                      </m:f>
                      <m:r>
                        <a:rPr lang="en-SG" sz="2300" b="0" i="1" smtClean="0">
                          <a:solidFill>
                            <a:schemeClr val="accent1"/>
                          </a:solidFill>
                          <a:latin typeface="Cambria Math" panose="02040503050406030204" pitchFamily="18" charset="0"/>
                        </a:rPr>
                        <m:t>=</m:t>
                      </m:r>
                      <m:sSup>
                        <m:sSupPr>
                          <m:ctrlPr>
                            <a:rPr lang="en-SG" sz="2300" b="0" i="1" smtClean="0">
                              <a:solidFill>
                                <a:schemeClr val="accent1"/>
                              </a:solidFill>
                              <a:latin typeface="Cambria Math" panose="02040503050406030204" pitchFamily="18" charset="0"/>
                            </a:rPr>
                          </m:ctrlPr>
                        </m:sSupPr>
                        <m:e>
                          <m:d>
                            <m:dPr>
                              <m:ctrlPr>
                                <a:rPr lang="en-SG" sz="2300" b="0" i="1" smtClean="0">
                                  <a:solidFill>
                                    <a:schemeClr val="accent1"/>
                                  </a:solidFill>
                                  <a:latin typeface="Cambria Math" panose="02040503050406030204" pitchFamily="18" charset="0"/>
                                </a:rPr>
                              </m:ctrlPr>
                            </m:dPr>
                            <m:e>
                              <m:f>
                                <m:fPr>
                                  <m:ctrlPr>
                                    <a:rPr lang="en-SG" sz="2300" b="0" i="1" smtClean="0">
                                      <a:solidFill>
                                        <a:schemeClr val="accent1"/>
                                      </a:solidFill>
                                      <a:latin typeface="Cambria Math" panose="02040503050406030204" pitchFamily="18" charset="0"/>
                                    </a:rPr>
                                  </m:ctrlPr>
                                </m:fPr>
                                <m:num>
                                  <m:sSub>
                                    <m:sSubPr>
                                      <m:ctrlPr>
                                        <a:rPr lang="en-SG" sz="2300" b="0" i="1" smtClean="0">
                                          <a:solidFill>
                                            <a:schemeClr val="accent1"/>
                                          </a:solidFill>
                                          <a:latin typeface="Cambria Math" panose="02040503050406030204" pitchFamily="18" charset="0"/>
                                        </a:rPr>
                                      </m:ctrlPr>
                                    </m:sSubPr>
                                    <m:e>
                                      <m:r>
                                        <a:rPr lang="en-SG" sz="2300" b="0" i="1" smtClean="0">
                                          <a:solidFill>
                                            <a:schemeClr val="accent1"/>
                                          </a:solidFill>
                                          <a:latin typeface="Cambria Math" panose="02040503050406030204" pitchFamily="18" charset="0"/>
                                        </a:rPr>
                                        <m:t>𝑑</m:t>
                                      </m:r>
                                    </m:e>
                                    <m:sub>
                                      <m:r>
                                        <a:rPr lang="en-SG" sz="2300" b="0" i="1" smtClean="0">
                                          <a:solidFill>
                                            <a:schemeClr val="accent1"/>
                                          </a:solidFill>
                                          <a:latin typeface="Cambria Math" panose="02040503050406030204" pitchFamily="18" charset="0"/>
                                        </a:rPr>
                                        <m:t>1</m:t>
                                      </m:r>
                                    </m:sub>
                                  </m:sSub>
                                </m:num>
                                <m:den>
                                  <m:sSub>
                                    <m:sSubPr>
                                      <m:ctrlPr>
                                        <a:rPr lang="en-SG" sz="2300" b="0" i="1" smtClean="0">
                                          <a:solidFill>
                                            <a:schemeClr val="accent1"/>
                                          </a:solidFill>
                                          <a:latin typeface="Cambria Math" panose="02040503050406030204" pitchFamily="18" charset="0"/>
                                        </a:rPr>
                                      </m:ctrlPr>
                                    </m:sSubPr>
                                    <m:e>
                                      <m:r>
                                        <a:rPr lang="en-SG" sz="2300" b="0" i="1" smtClean="0">
                                          <a:solidFill>
                                            <a:schemeClr val="accent1"/>
                                          </a:solidFill>
                                          <a:latin typeface="Cambria Math" panose="02040503050406030204" pitchFamily="18" charset="0"/>
                                        </a:rPr>
                                        <m:t>𝑑</m:t>
                                      </m:r>
                                    </m:e>
                                    <m:sub>
                                      <m:r>
                                        <a:rPr lang="en-SG" sz="2300" b="0" i="1" smtClean="0">
                                          <a:solidFill>
                                            <a:schemeClr val="accent1"/>
                                          </a:solidFill>
                                          <a:latin typeface="Cambria Math" panose="02040503050406030204" pitchFamily="18" charset="0"/>
                                        </a:rPr>
                                        <m:t>2</m:t>
                                      </m:r>
                                    </m:sub>
                                  </m:sSub>
                                </m:den>
                              </m:f>
                            </m:e>
                          </m:d>
                        </m:e>
                        <m:sup>
                          <m:r>
                            <a:rPr lang="en-SG" sz="2300" b="0" i="1" smtClean="0">
                              <a:solidFill>
                                <a:schemeClr val="accent1"/>
                              </a:solidFill>
                              <a:latin typeface="Cambria Math" panose="02040503050406030204" pitchFamily="18" charset="0"/>
                            </a:rPr>
                            <m:t>2</m:t>
                          </m:r>
                        </m:sup>
                      </m:sSup>
                    </m:oMath>
                  </m:oMathPara>
                </a14:m>
                <a:endParaRPr lang="en-SG" sz="2300" dirty="0">
                  <a:solidFill>
                    <a:schemeClr val="accent1"/>
                  </a:solidFill>
                </a:endParaRPr>
              </a:p>
            </p:txBody>
          </p:sp>
        </mc:Choice>
        <mc:Fallback xmlns="">
          <p:sp>
            <p:nvSpPr>
              <p:cNvPr id="7" name="TextBox 6">
                <a:extLst>
                  <a:ext uri="{FF2B5EF4-FFF2-40B4-BE49-F238E27FC236}">
                    <a16:creationId xmlns:a16="http://schemas.microsoft.com/office/drawing/2014/main" id="{D027F3E1-D5CC-4D20-B8B2-A3B279665435}"/>
                  </a:ext>
                </a:extLst>
              </p:cNvPr>
              <p:cNvSpPr txBox="1">
                <a:spLocks noRot="1" noChangeAspect="1" noMove="1" noResize="1" noEditPoints="1" noAdjustHandles="1" noChangeArrowheads="1" noChangeShapeType="1" noTextEdit="1"/>
              </p:cNvSpPr>
              <p:nvPr/>
            </p:nvSpPr>
            <p:spPr>
              <a:xfrm>
                <a:off x="2526462" y="4725144"/>
                <a:ext cx="3607013" cy="865173"/>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E84C8E-5FF2-7ABB-26F7-435BC51EA8D7}"/>
                  </a:ext>
                </a:extLst>
              </p:cNvPr>
              <p:cNvSpPr txBox="1"/>
              <p:nvPr/>
            </p:nvSpPr>
            <p:spPr>
              <a:xfrm>
                <a:off x="7464152" y="2772797"/>
                <a:ext cx="4536504" cy="800219"/>
              </a:xfrm>
              <a:prstGeom prst="rect">
                <a:avLst/>
              </a:prstGeom>
              <a:noFill/>
            </p:spPr>
            <p:txBody>
              <a:bodyPr wrap="square" rtlCol="0">
                <a:spAutoFit/>
              </a:bodyPr>
              <a:lstStyle/>
              <a:p>
                <a14:m>
                  <m:oMath xmlns:m="http://schemas.openxmlformats.org/officeDocument/2006/math">
                    <m:r>
                      <a:rPr lang="en-SG" sz="2300" b="0" i="1" smtClean="0">
                        <a:solidFill>
                          <a:schemeClr val="tx1">
                            <a:lumMod val="65000"/>
                            <a:lumOff val="35000"/>
                          </a:schemeClr>
                        </a:solidFill>
                        <a:latin typeface="Cambria Math" panose="02040503050406030204" pitchFamily="18" charset="0"/>
                      </a:rPr>
                      <m:t>𝐹</m:t>
                    </m:r>
                  </m:oMath>
                </a14:m>
                <a:r>
                  <a:rPr lang="en-SG" sz="2300" dirty="0">
                    <a:solidFill>
                      <a:schemeClr val="tx1">
                        <a:lumMod val="65000"/>
                        <a:lumOff val="35000"/>
                      </a:schemeClr>
                    </a:solidFill>
                  </a:rPr>
                  <a:t>: Radiative Flux. Power radiated </a:t>
                </a:r>
                <a:br>
                  <a:rPr lang="en-SG" sz="2300" dirty="0">
                    <a:solidFill>
                      <a:schemeClr val="tx1">
                        <a:lumMod val="65000"/>
                        <a:lumOff val="35000"/>
                      </a:schemeClr>
                    </a:solidFill>
                  </a:rPr>
                </a:br>
                <a:r>
                  <a:rPr lang="en-SG" sz="2300" dirty="0">
                    <a:solidFill>
                      <a:schemeClr val="tx1">
                        <a:lumMod val="65000"/>
                        <a:lumOff val="35000"/>
                      </a:schemeClr>
                    </a:solidFill>
                  </a:rPr>
                  <a:t>     on/through a given area (W/m</a:t>
                </a:r>
                <a:r>
                  <a:rPr lang="en-SG" sz="2300" baseline="30000" dirty="0">
                    <a:solidFill>
                      <a:schemeClr val="tx1">
                        <a:lumMod val="65000"/>
                        <a:lumOff val="35000"/>
                      </a:schemeClr>
                    </a:solidFill>
                  </a:rPr>
                  <a:t>2</a:t>
                </a:r>
                <a:r>
                  <a:rPr lang="en-SG" sz="2300" dirty="0">
                    <a:solidFill>
                      <a:schemeClr val="tx1">
                        <a:lumMod val="65000"/>
                        <a:lumOff val="35000"/>
                      </a:schemeClr>
                    </a:solidFill>
                  </a:rPr>
                  <a:t>)</a:t>
                </a:r>
              </a:p>
            </p:txBody>
          </p:sp>
        </mc:Choice>
        <mc:Fallback xmlns="">
          <p:sp>
            <p:nvSpPr>
              <p:cNvPr id="8" name="TextBox 7">
                <a:extLst>
                  <a:ext uri="{FF2B5EF4-FFF2-40B4-BE49-F238E27FC236}">
                    <a16:creationId xmlns:a16="http://schemas.microsoft.com/office/drawing/2014/main" id="{2AE84C8E-5FF2-7ABB-26F7-435BC51EA8D7}"/>
                  </a:ext>
                </a:extLst>
              </p:cNvPr>
              <p:cNvSpPr txBox="1">
                <a:spLocks noRot="1" noChangeAspect="1" noMove="1" noResize="1" noEditPoints="1" noAdjustHandles="1" noChangeArrowheads="1" noChangeShapeType="1" noTextEdit="1"/>
              </p:cNvSpPr>
              <p:nvPr/>
            </p:nvSpPr>
            <p:spPr>
              <a:xfrm>
                <a:off x="7464152" y="2772797"/>
                <a:ext cx="4536504" cy="800219"/>
              </a:xfrm>
              <a:prstGeom prst="rect">
                <a:avLst/>
              </a:prstGeom>
              <a:blipFill>
                <a:blip r:embed="rId5"/>
                <a:stretch>
                  <a:fillRect l="-134" t="-6107" b="-1603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61112B-D854-600E-250F-696A3D46EB51}"/>
                  </a:ext>
                </a:extLst>
              </p:cNvPr>
              <p:cNvSpPr txBox="1"/>
              <p:nvPr/>
            </p:nvSpPr>
            <p:spPr>
              <a:xfrm>
                <a:off x="7405936" y="4933037"/>
                <a:ext cx="3607013" cy="800219"/>
              </a:xfrm>
              <a:prstGeom prst="rect">
                <a:avLst/>
              </a:prstGeom>
              <a:noFill/>
            </p:spPr>
            <p:txBody>
              <a:bodyPr wrap="square" rtlCol="0">
                <a:spAutoFit/>
              </a:bodyPr>
              <a:lstStyle/>
              <a:p>
                <a14:m>
                  <m:oMath xmlns:m="http://schemas.openxmlformats.org/officeDocument/2006/math">
                    <m:r>
                      <a:rPr lang="en-SG" sz="2300" b="0" i="1" smtClean="0">
                        <a:solidFill>
                          <a:schemeClr val="tx1">
                            <a:lumMod val="65000"/>
                            <a:lumOff val="35000"/>
                          </a:schemeClr>
                        </a:solidFill>
                        <a:latin typeface="Cambria Math" panose="02040503050406030204" pitchFamily="18" charset="0"/>
                      </a:rPr>
                      <m:t>𝑚</m:t>
                    </m:r>
                  </m:oMath>
                </a14:m>
                <a:r>
                  <a:rPr lang="en-SG" sz="2300" dirty="0">
                    <a:solidFill>
                      <a:schemeClr val="tx1">
                        <a:lumMod val="65000"/>
                        <a:lumOff val="35000"/>
                      </a:schemeClr>
                    </a:solidFill>
                  </a:rPr>
                  <a:t>: Apparent magnitude of </a:t>
                </a:r>
                <a:br>
                  <a:rPr lang="en-SG" sz="2300" dirty="0">
                    <a:solidFill>
                      <a:schemeClr val="tx1">
                        <a:lumMod val="65000"/>
                        <a:lumOff val="35000"/>
                      </a:schemeClr>
                    </a:solidFill>
                  </a:rPr>
                </a:br>
                <a:r>
                  <a:rPr lang="en-SG" sz="2300" dirty="0">
                    <a:solidFill>
                      <a:schemeClr val="tx1">
                        <a:lumMod val="65000"/>
                        <a:lumOff val="35000"/>
                      </a:schemeClr>
                    </a:solidFill>
                  </a:rPr>
                  <a:t>      brightness</a:t>
                </a:r>
              </a:p>
            </p:txBody>
          </p:sp>
        </mc:Choice>
        <mc:Fallback xmlns="">
          <p:sp>
            <p:nvSpPr>
              <p:cNvPr id="10" name="TextBox 9">
                <a:extLst>
                  <a:ext uri="{FF2B5EF4-FFF2-40B4-BE49-F238E27FC236}">
                    <a16:creationId xmlns:a16="http://schemas.microsoft.com/office/drawing/2014/main" id="{8C61112B-D854-600E-250F-696A3D46EB51}"/>
                  </a:ext>
                </a:extLst>
              </p:cNvPr>
              <p:cNvSpPr txBox="1">
                <a:spLocks noRot="1" noChangeAspect="1" noMove="1" noResize="1" noEditPoints="1" noAdjustHandles="1" noChangeArrowheads="1" noChangeShapeType="1" noTextEdit="1"/>
              </p:cNvSpPr>
              <p:nvPr/>
            </p:nvSpPr>
            <p:spPr>
              <a:xfrm>
                <a:off x="7405936" y="4933037"/>
                <a:ext cx="3607013" cy="800219"/>
              </a:xfrm>
              <a:prstGeom prst="rect">
                <a:avLst/>
              </a:prstGeom>
              <a:blipFill>
                <a:blip r:embed="rId6"/>
                <a:stretch>
                  <a:fillRect t="-5344" b="-16031"/>
                </a:stretch>
              </a:blipFill>
            </p:spPr>
            <p:txBody>
              <a:bodyPr/>
              <a:lstStyle/>
              <a:p>
                <a:r>
                  <a:rPr lang="en-SG">
                    <a:noFill/>
                  </a:rPr>
                  <a:t> </a:t>
                </a:r>
              </a:p>
            </p:txBody>
          </p:sp>
        </mc:Fallback>
      </mc:AlternateContent>
    </p:spTree>
    <p:extLst>
      <p:ext uri="{BB962C8B-B14F-4D97-AF65-F5344CB8AC3E}">
        <p14:creationId xmlns:p14="http://schemas.microsoft.com/office/powerpoint/2010/main" val="286126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6425-2C60-4725-9FC1-6D6189699083}"/>
              </a:ext>
            </a:extLst>
          </p:cNvPr>
          <p:cNvSpPr>
            <a:spLocks noGrp="1"/>
          </p:cNvSpPr>
          <p:nvPr>
            <p:ph type="title"/>
          </p:nvPr>
        </p:nvSpPr>
        <p:spPr>
          <a:xfrm>
            <a:off x="609600" y="301307"/>
            <a:ext cx="10972800" cy="1143000"/>
          </a:xfrm>
        </p:spPr>
        <p:txBody>
          <a:bodyPr/>
          <a:lstStyle/>
          <a:p>
            <a:endParaRPr lang="en-SG"/>
          </a:p>
        </p:txBody>
      </p:sp>
      <p:sp>
        <p:nvSpPr>
          <p:cNvPr id="3" name="Content Placeholder 2">
            <a:extLst>
              <a:ext uri="{FF2B5EF4-FFF2-40B4-BE49-F238E27FC236}">
                <a16:creationId xmlns:a16="http://schemas.microsoft.com/office/drawing/2014/main" id="{84605A66-DE98-4E18-955B-E6AFB4709180}"/>
              </a:ext>
            </a:extLst>
          </p:cNvPr>
          <p:cNvSpPr>
            <a:spLocks noGrp="1"/>
          </p:cNvSpPr>
          <p:nvPr>
            <p:ph idx="1"/>
          </p:nvPr>
        </p:nvSpPr>
        <p:spPr>
          <a:xfrm>
            <a:off x="609600" y="1626870"/>
            <a:ext cx="10972800" cy="4525963"/>
          </a:xfrm>
        </p:spPr>
        <p:txBody>
          <a:bodyPr/>
          <a:lstStyle/>
          <a:p>
            <a:endParaRPr lang="en-SG" dirty="0"/>
          </a:p>
        </p:txBody>
      </p:sp>
      <p:sp>
        <p:nvSpPr>
          <p:cNvPr id="4" name="Slide Number Placeholder 3">
            <a:extLst>
              <a:ext uri="{FF2B5EF4-FFF2-40B4-BE49-F238E27FC236}">
                <a16:creationId xmlns:a16="http://schemas.microsoft.com/office/drawing/2014/main" id="{997A75D2-F959-4161-9DA9-73E0E330A34E}"/>
              </a:ext>
            </a:extLst>
          </p:cNvPr>
          <p:cNvSpPr>
            <a:spLocks noGrp="1"/>
          </p:cNvSpPr>
          <p:nvPr>
            <p:ph type="sldNum" sz="quarter" idx="12"/>
          </p:nvPr>
        </p:nvSpPr>
        <p:spPr>
          <a:xfrm>
            <a:off x="8737600" y="6383020"/>
            <a:ext cx="2844800" cy="365125"/>
          </a:xfrm>
        </p:spPr>
        <p:txBody>
          <a:bodyPr/>
          <a:lstStyle/>
          <a:p>
            <a:fld id="{7081BC99-F884-43C5-B753-915CEB8D5D35}" type="slidenum">
              <a:rPr lang="en-SG" smtClean="0"/>
              <a:pPr/>
              <a:t>9</a:t>
            </a:fld>
            <a:endParaRPr lang="en-SG"/>
          </a:p>
        </p:txBody>
      </p:sp>
      <p:pic>
        <p:nvPicPr>
          <p:cNvPr id="5" name="Picture 3" descr="C:\Users\matlzh\Documents\My Dropbox\The Universe\The Universe Lecture notes\Figures\2002_01_01_ORION_Worig.jpg">
            <a:extLst>
              <a:ext uri="{FF2B5EF4-FFF2-40B4-BE49-F238E27FC236}">
                <a16:creationId xmlns:a16="http://schemas.microsoft.com/office/drawing/2014/main" id="{E9D9D92F-A7F2-469E-BA16-A4251C50CD8A}"/>
              </a:ext>
            </a:extLst>
          </p:cNvPr>
          <p:cNvPicPr>
            <a:picLocks noChangeAspect="1" noChangeArrowheads="1"/>
          </p:cNvPicPr>
          <p:nvPr/>
        </p:nvPicPr>
        <p:blipFill rotWithShape="1">
          <a:blip r:embed="rId2" cstate="print"/>
          <a:srcRect l="33008" t="5005" r="28238" b="409"/>
          <a:stretch/>
        </p:blipFill>
        <p:spPr bwMode="auto">
          <a:xfrm rot="16200000">
            <a:off x="2734581" y="-2766926"/>
            <a:ext cx="6858001" cy="12327162"/>
          </a:xfrm>
          <a:prstGeom prst="rect">
            <a:avLst/>
          </a:prstGeom>
          <a:noFill/>
        </p:spPr>
      </p:pic>
      <p:sp>
        <p:nvSpPr>
          <p:cNvPr id="8" name="TextBox 7">
            <a:extLst>
              <a:ext uri="{FF2B5EF4-FFF2-40B4-BE49-F238E27FC236}">
                <a16:creationId xmlns:a16="http://schemas.microsoft.com/office/drawing/2014/main" id="{94036FFC-F3DE-4A84-B8C9-7B58FB1F8813}"/>
              </a:ext>
            </a:extLst>
          </p:cNvPr>
          <p:cNvSpPr txBox="1"/>
          <p:nvPr/>
        </p:nvSpPr>
        <p:spPr>
          <a:xfrm>
            <a:off x="1703512" y="5182804"/>
            <a:ext cx="1368152" cy="369332"/>
          </a:xfrm>
          <a:prstGeom prst="rect">
            <a:avLst/>
          </a:prstGeom>
          <a:noFill/>
        </p:spPr>
        <p:txBody>
          <a:bodyPr wrap="square" rtlCol="0">
            <a:spAutoFit/>
          </a:bodyPr>
          <a:lstStyle/>
          <a:p>
            <a:pPr algn="ctr"/>
            <a:r>
              <a:rPr lang="en-US" b="1" dirty="0">
                <a:solidFill>
                  <a:schemeClr val="bg1"/>
                </a:solidFill>
              </a:rPr>
              <a:t>Betelgeuse</a:t>
            </a:r>
          </a:p>
        </p:txBody>
      </p:sp>
      <p:sp>
        <p:nvSpPr>
          <p:cNvPr id="9" name="Rectangle 8">
            <a:extLst>
              <a:ext uri="{FF2B5EF4-FFF2-40B4-BE49-F238E27FC236}">
                <a16:creationId xmlns:a16="http://schemas.microsoft.com/office/drawing/2014/main" id="{270729F8-8AE3-4C5F-9E82-E21B46185C9E}"/>
              </a:ext>
            </a:extLst>
          </p:cNvPr>
          <p:cNvSpPr/>
          <p:nvPr/>
        </p:nvSpPr>
        <p:spPr>
          <a:xfrm>
            <a:off x="1847528" y="5471893"/>
            <a:ext cx="1003801" cy="369332"/>
          </a:xfrm>
          <a:prstGeom prst="rect">
            <a:avLst/>
          </a:prstGeom>
        </p:spPr>
        <p:txBody>
          <a:bodyPr wrap="none">
            <a:spAutoFit/>
          </a:bodyPr>
          <a:lstStyle/>
          <a:p>
            <a:r>
              <a:rPr lang="en-US" b="1" i="1" dirty="0">
                <a:solidFill>
                  <a:schemeClr val="bg1"/>
                </a:solidFill>
              </a:rPr>
              <a:t>m</a:t>
            </a:r>
            <a:r>
              <a:rPr lang="en-US" b="1" dirty="0">
                <a:solidFill>
                  <a:schemeClr val="bg1"/>
                </a:solidFill>
              </a:rPr>
              <a:t> = 0.87</a:t>
            </a:r>
          </a:p>
        </p:txBody>
      </p:sp>
      <p:sp>
        <p:nvSpPr>
          <p:cNvPr id="11" name="TextBox 10">
            <a:extLst>
              <a:ext uri="{FF2B5EF4-FFF2-40B4-BE49-F238E27FC236}">
                <a16:creationId xmlns:a16="http://schemas.microsoft.com/office/drawing/2014/main" id="{4545E4F7-64FA-43BA-AE2D-DBEF965AFDFE}"/>
              </a:ext>
            </a:extLst>
          </p:cNvPr>
          <p:cNvSpPr txBox="1"/>
          <p:nvPr/>
        </p:nvSpPr>
        <p:spPr>
          <a:xfrm>
            <a:off x="9912424" y="719365"/>
            <a:ext cx="1368152" cy="369332"/>
          </a:xfrm>
          <a:prstGeom prst="rect">
            <a:avLst/>
          </a:prstGeom>
          <a:noFill/>
        </p:spPr>
        <p:txBody>
          <a:bodyPr wrap="square" rtlCol="0">
            <a:spAutoFit/>
          </a:bodyPr>
          <a:lstStyle/>
          <a:p>
            <a:pPr algn="ctr"/>
            <a:r>
              <a:rPr lang="en-US" b="1" dirty="0" err="1">
                <a:solidFill>
                  <a:schemeClr val="bg1"/>
                </a:solidFill>
              </a:rPr>
              <a:t>Rigel</a:t>
            </a:r>
            <a:endParaRPr lang="en-US" b="1" dirty="0">
              <a:solidFill>
                <a:schemeClr val="bg1"/>
              </a:solidFill>
            </a:endParaRPr>
          </a:p>
        </p:txBody>
      </p:sp>
      <p:sp>
        <p:nvSpPr>
          <p:cNvPr id="17" name="Rectangle 16">
            <a:extLst>
              <a:ext uri="{FF2B5EF4-FFF2-40B4-BE49-F238E27FC236}">
                <a16:creationId xmlns:a16="http://schemas.microsoft.com/office/drawing/2014/main" id="{9760660F-BBA6-4450-BCAA-8D76088D7476}"/>
              </a:ext>
            </a:extLst>
          </p:cNvPr>
          <p:cNvSpPr/>
          <p:nvPr/>
        </p:nvSpPr>
        <p:spPr>
          <a:xfrm>
            <a:off x="10272464" y="1026447"/>
            <a:ext cx="1003801" cy="369332"/>
          </a:xfrm>
          <a:prstGeom prst="rect">
            <a:avLst/>
          </a:prstGeom>
        </p:spPr>
        <p:txBody>
          <a:bodyPr wrap="none">
            <a:spAutoFit/>
          </a:bodyPr>
          <a:lstStyle/>
          <a:p>
            <a:r>
              <a:rPr lang="en-US" b="1" i="1" dirty="0">
                <a:solidFill>
                  <a:schemeClr val="bg1"/>
                </a:solidFill>
              </a:rPr>
              <a:t>m</a:t>
            </a:r>
            <a:r>
              <a:rPr lang="en-US" b="1" dirty="0">
                <a:solidFill>
                  <a:schemeClr val="bg1"/>
                </a:solidFill>
              </a:rPr>
              <a:t> = 0.15</a:t>
            </a:r>
          </a:p>
        </p:txBody>
      </p:sp>
      <p:sp>
        <p:nvSpPr>
          <p:cNvPr id="18" name="Rectangle 17">
            <a:extLst>
              <a:ext uri="{FF2B5EF4-FFF2-40B4-BE49-F238E27FC236}">
                <a16:creationId xmlns:a16="http://schemas.microsoft.com/office/drawing/2014/main" id="{98FC4563-D535-472D-819E-DD74A005CB27}"/>
              </a:ext>
            </a:extLst>
          </p:cNvPr>
          <p:cNvSpPr/>
          <p:nvPr/>
        </p:nvSpPr>
        <p:spPr>
          <a:xfrm>
            <a:off x="2639616" y="1871493"/>
            <a:ext cx="1003801" cy="646331"/>
          </a:xfrm>
          <a:prstGeom prst="rect">
            <a:avLst/>
          </a:prstGeom>
        </p:spPr>
        <p:txBody>
          <a:bodyPr wrap="none">
            <a:spAutoFit/>
          </a:bodyPr>
          <a:lstStyle/>
          <a:p>
            <a:r>
              <a:rPr lang="en-US" b="1" dirty="0">
                <a:solidFill>
                  <a:schemeClr val="bg1"/>
                </a:solidFill>
              </a:rPr>
              <a:t>Bellatrix</a:t>
            </a:r>
          </a:p>
          <a:p>
            <a:r>
              <a:rPr lang="en-US" b="1" i="1" dirty="0">
                <a:solidFill>
                  <a:schemeClr val="bg1"/>
                </a:solidFill>
              </a:rPr>
              <a:t>m</a:t>
            </a:r>
            <a:r>
              <a:rPr lang="en-US" b="1" dirty="0">
                <a:solidFill>
                  <a:schemeClr val="bg1"/>
                </a:solidFill>
              </a:rPr>
              <a:t> = 1.60</a:t>
            </a:r>
          </a:p>
        </p:txBody>
      </p:sp>
      <p:sp>
        <p:nvSpPr>
          <p:cNvPr id="19" name="Rectangle 18">
            <a:extLst>
              <a:ext uri="{FF2B5EF4-FFF2-40B4-BE49-F238E27FC236}">
                <a16:creationId xmlns:a16="http://schemas.microsoft.com/office/drawing/2014/main" id="{6D757094-9AD1-4425-AC58-0C53D228A98C}"/>
              </a:ext>
            </a:extLst>
          </p:cNvPr>
          <p:cNvSpPr/>
          <p:nvPr/>
        </p:nvSpPr>
        <p:spPr>
          <a:xfrm>
            <a:off x="10704512" y="4487588"/>
            <a:ext cx="1003801" cy="646331"/>
          </a:xfrm>
          <a:prstGeom prst="rect">
            <a:avLst/>
          </a:prstGeom>
        </p:spPr>
        <p:txBody>
          <a:bodyPr wrap="none">
            <a:spAutoFit/>
          </a:bodyPr>
          <a:lstStyle/>
          <a:p>
            <a:r>
              <a:rPr lang="en-US" b="1" dirty="0">
                <a:solidFill>
                  <a:schemeClr val="bg1"/>
                </a:solidFill>
              </a:rPr>
              <a:t>Saiph</a:t>
            </a:r>
          </a:p>
          <a:p>
            <a:r>
              <a:rPr lang="en-US" b="1" i="1" dirty="0">
                <a:solidFill>
                  <a:schemeClr val="bg1"/>
                </a:solidFill>
              </a:rPr>
              <a:t>m</a:t>
            </a:r>
            <a:r>
              <a:rPr lang="en-US" b="1" dirty="0">
                <a:solidFill>
                  <a:schemeClr val="bg1"/>
                </a:solidFill>
              </a:rPr>
              <a:t> = 2.05</a:t>
            </a:r>
          </a:p>
        </p:txBody>
      </p:sp>
      <p:sp>
        <p:nvSpPr>
          <p:cNvPr id="20" name="Rectangle 19">
            <a:extLst>
              <a:ext uri="{FF2B5EF4-FFF2-40B4-BE49-F238E27FC236}">
                <a16:creationId xmlns:a16="http://schemas.microsoft.com/office/drawing/2014/main" id="{FF222B7B-E411-4220-A961-5335E2B8A658}"/>
              </a:ext>
            </a:extLst>
          </p:cNvPr>
          <p:cNvSpPr/>
          <p:nvPr/>
        </p:nvSpPr>
        <p:spPr>
          <a:xfrm>
            <a:off x="6023992" y="2159525"/>
            <a:ext cx="3511894" cy="369332"/>
          </a:xfrm>
          <a:prstGeom prst="rect">
            <a:avLst/>
          </a:prstGeom>
        </p:spPr>
        <p:txBody>
          <a:bodyPr wrap="square">
            <a:spAutoFit/>
          </a:bodyPr>
          <a:lstStyle/>
          <a:p>
            <a:r>
              <a:rPr lang="en-US" b="1" i="1" dirty="0">
                <a:solidFill>
                  <a:schemeClr val="bg1"/>
                </a:solidFill>
              </a:rPr>
              <a:t>m</a:t>
            </a:r>
            <a:r>
              <a:rPr lang="en-US" b="1" dirty="0">
                <a:solidFill>
                  <a:schemeClr val="bg1"/>
                </a:solidFill>
              </a:rPr>
              <a:t> = 2.4</a:t>
            </a:r>
          </a:p>
        </p:txBody>
      </p:sp>
      <p:sp>
        <p:nvSpPr>
          <p:cNvPr id="21" name="Rectangle 20">
            <a:extLst>
              <a:ext uri="{FF2B5EF4-FFF2-40B4-BE49-F238E27FC236}">
                <a16:creationId xmlns:a16="http://schemas.microsoft.com/office/drawing/2014/main" id="{133D9804-E6E2-49DA-B815-9784C68A0717}"/>
              </a:ext>
            </a:extLst>
          </p:cNvPr>
          <p:cNvSpPr/>
          <p:nvPr/>
        </p:nvSpPr>
        <p:spPr>
          <a:xfrm>
            <a:off x="3431704" y="3157816"/>
            <a:ext cx="3511894" cy="646331"/>
          </a:xfrm>
          <a:prstGeom prst="rect">
            <a:avLst/>
          </a:prstGeom>
        </p:spPr>
        <p:txBody>
          <a:bodyPr wrap="square">
            <a:spAutoFit/>
          </a:bodyPr>
          <a:lstStyle/>
          <a:p>
            <a:pPr algn="r"/>
            <a:r>
              <a:rPr lang="en-US" b="1" dirty="0">
                <a:solidFill>
                  <a:schemeClr val="bg1"/>
                </a:solidFill>
              </a:rPr>
              <a:t>Alnilam</a:t>
            </a:r>
          </a:p>
          <a:p>
            <a:pPr algn="r"/>
            <a:r>
              <a:rPr lang="en-US" b="1" i="1" dirty="0">
                <a:solidFill>
                  <a:schemeClr val="bg1"/>
                </a:solidFill>
              </a:rPr>
              <a:t>m</a:t>
            </a:r>
            <a:r>
              <a:rPr lang="en-US" b="1" dirty="0">
                <a:solidFill>
                  <a:schemeClr val="bg1"/>
                </a:solidFill>
              </a:rPr>
              <a:t> = 1.65</a:t>
            </a:r>
          </a:p>
        </p:txBody>
      </p:sp>
      <p:sp>
        <p:nvSpPr>
          <p:cNvPr id="22" name="Rectangle 21">
            <a:extLst>
              <a:ext uri="{FF2B5EF4-FFF2-40B4-BE49-F238E27FC236}">
                <a16:creationId xmlns:a16="http://schemas.microsoft.com/office/drawing/2014/main" id="{14AFAB13-6857-48E7-A959-FDCA54B8BECC}"/>
              </a:ext>
            </a:extLst>
          </p:cNvPr>
          <p:cNvSpPr/>
          <p:nvPr/>
        </p:nvSpPr>
        <p:spPr>
          <a:xfrm>
            <a:off x="7120610" y="3887717"/>
            <a:ext cx="3511894" cy="646331"/>
          </a:xfrm>
          <a:prstGeom prst="rect">
            <a:avLst/>
          </a:prstGeom>
        </p:spPr>
        <p:txBody>
          <a:bodyPr wrap="square">
            <a:spAutoFit/>
          </a:bodyPr>
          <a:lstStyle/>
          <a:p>
            <a:r>
              <a:rPr lang="en-US" b="1" dirty="0" err="1">
                <a:solidFill>
                  <a:schemeClr val="bg1"/>
                </a:solidFill>
              </a:rPr>
              <a:t>Alnitak</a:t>
            </a:r>
            <a:endParaRPr lang="en-US" b="1" dirty="0">
              <a:solidFill>
                <a:schemeClr val="bg1"/>
              </a:solidFill>
            </a:endParaRPr>
          </a:p>
          <a:p>
            <a:r>
              <a:rPr lang="en-US" b="1" i="1" dirty="0">
                <a:solidFill>
                  <a:schemeClr val="bg1"/>
                </a:solidFill>
              </a:rPr>
              <a:t>m</a:t>
            </a:r>
            <a:r>
              <a:rPr lang="en-US" b="1" dirty="0">
                <a:solidFill>
                  <a:schemeClr val="bg1"/>
                </a:solidFill>
              </a:rPr>
              <a:t> = 1.85</a:t>
            </a:r>
          </a:p>
        </p:txBody>
      </p:sp>
      <p:sp>
        <p:nvSpPr>
          <p:cNvPr id="23" name="Rectangle 22">
            <a:extLst>
              <a:ext uri="{FF2B5EF4-FFF2-40B4-BE49-F238E27FC236}">
                <a16:creationId xmlns:a16="http://schemas.microsoft.com/office/drawing/2014/main" id="{B1E3AB24-9B88-4633-848B-E5B7B432BF5A}"/>
              </a:ext>
            </a:extLst>
          </p:cNvPr>
          <p:cNvSpPr/>
          <p:nvPr/>
        </p:nvSpPr>
        <p:spPr>
          <a:xfrm>
            <a:off x="6026543" y="2452657"/>
            <a:ext cx="3320481" cy="369332"/>
          </a:xfrm>
          <a:prstGeom prst="rect">
            <a:avLst/>
          </a:prstGeom>
        </p:spPr>
        <p:txBody>
          <a:bodyPr wrap="square">
            <a:spAutoFit/>
          </a:bodyPr>
          <a:lstStyle/>
          <a:p>
            <a:r>
              <a:rPr lang="en-US" b="1" dirty="0">
                <a:solidFill>
                  <a:schemeClr val="bg1"/>
                </a:solidFill>
              </a:rPr>
              <a:t>Mintaka</a:t>
            </a:r>
          </a:p>
        </p:txBody>
      </p:sp>
      <p:sp>
        <p:nvSpPr>
          <p:cNvPr id="25" name="Rectangle 24">
            <a:extLst>
              <a:ext uri="{FF2B5EF4-FFF2-40B4-BE49-F238E27FC236}">
                <a16:creationId xmlns:a16="http://schemas.microsoft.com/office/drawing/2014/main" id="{37257367-77C6-451A-ADBA-7FCDAE042626}"/>
              </a:ext>
            </a:extLst>
          </p:cNvPr>
          <p:cNvSpPr/>
          <p:nvPr/>
        </p:nvSpPr>
        <p:spPr>
          <a:xfrm>
            <a:off x="8544272" y="2840364"/>
            <a:ext cx="3320481" cy="369332"/>
          </a:xfrm>
          <a:prstGeom prst="rect">
            <a:avLst/>
          </a:prstGeom>
        </p:spPr>
        <p:txBody>
          <a:bodyPr wrap="square">
            <a:spAutoFit/>
          </a:bodyPr>
          <a:lstStyle/>
          <a:p>
            <a:r>
              <a:rPr lang="en-US" b="1" dirty="0">
                <a:solidFill>
                  <a:schemeClr val="bg1"/>
                </a:solidFill>
              </a:rPr>
              <a:t>M42 Orion Nebula</a:t>
            </a:r>
          </a:p>
        </p:txBody>
      </p:sp>
      <p:sp>
        <p:nvSpPr>
          <p:cNvPr id="26" name="Rectangle 25">
            <a:extLst>
              <a:ext uri="{FF2B5EF4-FFF2-40B4-BE49-F238E27FC236}">
                <a16:creationId xmlns:a16="http://schemas.microsoft.com/office/drawing/2014/main" id="{0C47763C-D66C-4C02-9252-8A9590FB86D9}"/>
              </a:ext>
            </a:extLst>
          </p:cNvPr>
          <p:cNvSpPr/>
          <p:nvPr/>
        </p:nvSpPr>
        <p:spPr>
          <a:xfrm>
            <a:off x="9624392" y="6395223"/>
            <a:ext cx="2664296" cy="369332"/>
          </a:xfrm>
          <a:prstGeom prst="rect">
            <a:avLst/>
          </a:prstGeom>
        </p:spPr>
        <p:txBody>
          <a:bodyPr wrap="square">
            <a:spAutoFit/>
          </a:bodyPr>
          <a:lstStyle/>
          <a:p>
            <a:r>
              <a:rPr lang="en-US" b="1" dirty="0">
                <a:solidFill>
                  <a:srgbClr val="FF7C80"/>
                </a:solidFill>
              </a:rPr>
              <a:t>Image credit: Remus CJ</a:t>
            </a:r>
          </a:p>
        </p:txBody>
      </p:sp>
    </p:spTree>
    <p:extLst>
      <p:ext uri="{BB962C8B-B14F-4D97-AF65-F5344CB8AC3E}">
        <p14:creationId xmlns:p14="http://schemas.microsoft.com/office/powerpoint/2010/main" val="423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p:bldP spid="11" grpId="0"/>
      <p:bldP spid="17" grpId="0"/>
      <p:bldP spid="18" grpId="0"/>
      <p:bldP spid="19" grpId="0"/>
      <p:bldP spid="20" grpId="0"/>
      <p:bldP spid="21" grpId="0"/>
      <p:bldP spid="22" grpId="0"/>
      <p:bldP spid="23" grpId="0"/>
      <p:bldP spid="25" grpId="0"/>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999FE"/>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52805</TotalTime>
  <Words>1418</Words>
  <Application>Microsoft Office PowerPoint</Application>
  <PresentationFormat>Widescreen</PresentationFormat>
  <Paragraphs>299</Paragraphs>
  <Slides>33</Slides>
  <Notes>16</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Cambria Math</vt:lpstr>
      <vt:lpstr>Office Theme</vt:lpstr>
      <vt:lpstr>SP3176 The Universe  Chapter 5: Through the looking glass</vt:lpstr>
      <vt:lpstr>   What is this course about?  What did we do and where are we heading?</vt:lpstr>
      <vt:lpstr>PowerPoint Presentation</vt:lpstr>
      <vt:lpstr>Pre-lecture homework</vt:lpstr>
      <vt:lpstr>Learning Objectives</vt:lpstr>
      <vt:lpstr>Telescopes</vt:lpstr>
      <vt:lpstr>Photometry</vt:lpstr>
      <vt:lpstr>Relating Brightness to Distance</vt:lpstr>
      <vt:lpstr>PowerPoint Presentation</vt:lpstr>
      <vt:lpstr>Establish a point of reference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Astrospectroscopy</vt:lpstr>
      <vt:lpstr>Doppler effect</vt:lpstr>
      <vt:lpstr>Doppler effect</vt:lpstr>
      <vt:lpstr>Doppler’s original drawing</vt:lpstr>
      <vt:lpstr>Doppler shift</vt:lpstr>
      <vt:lpstr>Doppler shift for Light</vt:lpstr>
      <vt:lpstr>Doppler shift for Light</vt:lpstr>
      <vt:lpstr>Application of Doppler shift:  Hunt for exoplanet!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Universe Lecture 1</dc:title>
  <dc:creator>AdminNUS</dc:creator>
  <cp:lastModifiedBy>Lim Zhi Han</cp:lastModifiedBy>
  <cp:revision>175</cp:revision>
  <dcterms:created xsi:type="dcterms:W3CDTF">2012-08-06T08:15:27Z</dcterms:created>
  <dcterms:modified xsi:type="dcterms:W3CDTF">2023-09-18T23:46:52Z</dcterms:modified>
</cp:coreProperties>
</file>